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80.xml" ContentType="application/vnd.openxmlformats-officedocument.presentationml.tags+xml"/>
  <Override PartName="/ppt/tags/tag200.xml" ContentType="application/vnd.openxmlformats-officedocument.presentationml.tags+xml"/>
  <Override PartName="/ppt/tags/tag2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4" r:id="rId6"/>
  </p:sldMasterIdLst>
  <p:notesMasterIdLst>
    <p:notesMasterId r:id="rId179"/>
  </p:notesMasterIdLst>
  <p:handoutMasterIdLst>
    <p:handoutMasterId r:id="rId180"/>
  </p:handoutMasterIdLst>
  <p:sldIdLst>
    <p:sldId id="258" r:id="rId7"/>
    <p:sldId id="4789" r:id="rId8"/>
    <p:sldId id="1929" r:id="rId9"/>
    <p:sldId id="2159" r:id="rId10"/>
    <p:sldId id="1948" r:id="rId11"/>
    <p:sldId id="2088" r:id="rId12"/>
    <p:sldId id="1950" r:id="rId13"/>
    <p:sldId id="1951" r:id="rId14"/>
    <p:sldId id="2094" r:id="rId15"/>
    <p:sldId id="1953" r:id="rId16"/>
    <p:sldId id="1954" r:id="rId17"/>
    <p:sldId id="1955" r:id="rId18"/>
    <p:sldId id="1956" r:id="rId19"/>
    <p:sldId id="2160" r:id="rId20"/>
    <p:sldId id="1945" r:id="rId21"/>
    <p:sldId id="1963" r:id="rId22"/>
    <p:sldId id="1964" r:id="rId23"/>
    <p:sldId id="1965" r:id="rId24"/>
    <p:sldId id="1966" r:id="rId25"/>
    <p:sldId id="1967" r:id="rId26"/>
    <p:sldId id="1968" r:id="rId27"/>
    <p:sldId id="1969" r:id="rId28"/>
    <p:sldId id="1970" r:id="rId29"/>
    <p:sldId id="1972" r:id="rId30"/>
    <p:sldId id="1973" r:id="rId31"/>
    <p:sldId id="1974" r:id="rId32"/>
    <p:sldId id="1975" r:id="rId33"/>
    <p:sldId id="2124" r:id="rId34"/>
    <p:sldId id="2091" r:id="rId35"/>
    <p:sldId id="1978" r:id="rId36"/>
    <p:sldId id="2096" r:id="rId37"/>
    <p:sldId id="1980" r:id="rId38"/>
    <p:sldId id="1981" r:id="rId39"/>
    <p:sldId id="1982" r:id="rId40"/>
    <p:sldId id="1983" r:id="rId41"/>
    <p:sldId id="1984" r:id="rId42"/>
    <p:sldId id="1985" r:id="rId43"/>
    <p:sldId id="1987" r:id="rId44"/>
    <p:sldId id="2097" r:id="rId45"/>
    <p:sldId id="2157" r:id="rId46"/>
    <p:sldId id="1989" r:id="rId47"/>
    <p:sldId id="1990" r:id="rId48"/>
    <p:sldId id="1991" r:id="rId49"/>
    <p:sldId id="2165" r:id="rId50"/>
    <p:sldId id="1958" r:id="rId51"/>
    <p:sldId id="2095" r:id="rId52"/>
    <p:sldId id="2089" r:id="rId53"/>
    <p:sldId id="2090" r:id="rId54"/>
    <p:sldId id="1992" r:id="rId55"/>
    <p:sldId id="1993" r:id="rId56"/>
    <p:sldId id="1994" r:id="rId57"/>
    <p:sldId id="1995" r:id="rId58"/>
    <p:sldId id="1996" r:id="rId59"/>
    <p:sldId id="2158" r:id="rId60"/>
    <p:sldId id="2002" r:id="rId61"/>
    <p:sldId id="2166" r:id="rId62"/>
    <p:sldId id="2105" r:id="rId63"/>
    <p:sldId id="2005" r:id="rId64"/>
    <p:sldId id="2007" r:id="rId65"/>
    <p:sldId id="2006" r:id="rId66"/>
    <p:sldId id="2008" r:id="rId67"/>
    <p:sldId id="2009" r:id="rId68"/>
    <p:sldId id="2010" r:id="rId69"/>
    <p:sldId id="2011" r:id="rId70"/>
    <p:sldId id="2013" r:id="rId71"/>
    <p:sldId id="2014" r:id="rId72"/>
    <p:sldId id="2015" r:id="rId73"/>
    <p:sldId id="2016" r:id="rId74"/>
    <p:sldId id="2020" r:id="rId75"/>
    <p:sldId id="2099" r:id="rId76"/>
    <p:sldId id="2101" r:id="rId77"/>
    <p:sldId id="2132" r:id="rId78"/>
    <p:sldId id="2031" r:id="rId79"/>
    <p:sldId id="2126" r:id="rId80"/>
    <p:sldId id="2103" r:id="rId81"/>
    <p:sldId id="2104" r:id="rId82"/>
    <p:sldId id="2106" r:id="rId83"/>
    <p:sldId id="2107" r:id="rId84"/>
    <p:sldId id="2028" r:id="rId85"/>
    <p:sldId id="2109" r:id="rId86"/>
    <p:sldId id="2032" r:id="rId87"/>
    <p:sldId id="2033" r:id="rId88"/>
    <p:sldId id="2034" r:id="rId89"/>
    <p:sldId id="2167" r:id="rId90"/>
    <p:sldId id="2035" r:id="rId91"/>
    <p:sldId id="2036" r:id="rId92"/>
    <p:sldId id="2164" r:id="rId93"/>
    <p:sldId id="2168" r:id="rId94"/>
    <p:sldId id="1930" r:id="rId95"/>
    <p:sldId id="1931" r:id="rId96"/>
    <p:sldId id="2110" r:id="rId97"/>
    <p:sldId id="2173" r:id="rId98"/>
    <p:sldId id="2169" r:id="rId99"/>
    <p:sldId id="2179" r:id="rId100"/>
    <p:sldId id="2175" r:id="rId101"/>
    <p:sldId id="2176" r:id="rId102"/>
    <p:sldId id="2163" r:id="rId103"/>
    <p:sldId id="1932" r:id="rId104"/>
    <p:sldId id="1933" r:id="rId105"/>
    <p:sldId id="1934" r:id="rId106"/>
    <p:sldId id="1935" r:id="rId107"/>
    <p:sldId id="4885" r:id="rId108"/>
    <p:sldId id="1937" r:id="rId109"/>
    <p:sldId id="1938" r:id="rId110"/>
    <p:sldId id="1939" r:id="rId111"/>
    <p:sldId id="1940" r:id="rId112"/>
    <p:sldId id="1941" r:id="rId113"/>
    <p:sldId id="1942" r:id="rId114"/>
    <p:sldId id="1943" r:id="rId115"/>
    <p:sldId id="1944" r:id="rId116"/>
    <p:sldId id="2162" r:id="rId117"/>
    <p:sldId id="2134" r:id="rId118"/>
    <p:sldId id="2042" r:id="rId119"/>
    <p:sldId id="2043" r:id="rId120"/>
    <p:sldId id="2044" r:id="rId121"/>
    <p:sldId id="2065" r:id="rId122"/>
    <p:sldId id="2118" r:id="rId123"/>
    <p:sldId id="2119" r:id="rId124"/>
    <p:sldId id="2154" r:id="rId125"/>
    <p:sldId id="2170" r:id="rId126"/>
    <p:sldId id="2111" r:id="rId127"/>
    <p:sldId id="2112" r:id="rId128"/>
    <p:sldId id="2113" r:id="rId129"/>
    <p:sldId id="2128" r:id="rId130"/>
    <p:sldId id="2050" r:id="rId131"/>
    <p:sldId id="2051" r:id="rId132"/>
    <p:sldId id="2052" r:id="rId133"/>
    <p:sldId id="2053" r:id="rId134"/>
    <p:sldId id="2054" r:id="rId135"/>
    <p:sldId id="2055" r:id="rId136"/>
    <p:sldId id="2171" r:id="rId137"/>
    <p:sldId id="2056" r:id="rId138"/>
    <p:sldId id="2057" r:id="rId139"/>
    <p:sldId id="2058" r:id="rId140"/>
    <p:sldId id="2114" r:id="rId141"/>
    <p:sldId id="2060" r:id="rId142"/>
    <p:sldId id="2149" r:id="rId143"/>
    <p:sldId id="2061" r:id="rId144"/>
    <p:sldId id="2117" r:id="rId145"/>
    <p:sldId id="2148" r:id="rId146"/>
    <p:sldId id="2116" r:id="rId147"/>
    <p:sldId id="2153" r:id="rId148"/>
    <p:sldId id="2172" r:id="rId149"/>
    <p:sldId id="2068" r:id="rId150"/>
    <p:sldId id="2069" r:id="rId151"/>
    <p:sldId id="2070" r:id="rId152"/>
    <p:sldId id="2144" r:id="rId153"/>
    <p:sldId id="2072" r:id="rId154"/>
    <p:sldId id="2073" r:id="rId155"/>
    <p:sldId id="2139" r:id="rId156"/>
    <p:sldId id="2141" r:id="rId157"/>
    <p:sldId id="2071" r:id="rId158"/>
    <p:sldId id="4886" r:id="rId159"/>
    <p:sldId id="2142" r:id="rId160"/>
    <p:sldId id="2145" r:id="rId161"/>
    <p:sldId id="2074" r:id="rId162"/>
    <p:sldId id="2075" r:id="rId163"/>
    <p:sldId id="4887" r:id="rId164"/>
    <p:sldId id="2146" r:id="rId165"/>
    <p:sldId id="2143" r:id="rId166"/>
    <p:sldId id="2147" r:id="rId167"/>
    <p:sldId id="296" r:id="rId168"/>
    <p:sldId id="2081" r:id="rId169"/>
    <p:sldId id="2123" r:id="rId170"/>
    <p:sldId id="2150" r:id="rId171"/>
    <p:sldId id="298" r:id="rId172"/>
    <p:sldId id="2177" r:id="rId173"/>
    <p:sldId id="2085" r:id="rId174"/>
    <p:sldId id="2086" r:id="rId175"/>
    <p:sldId id="2137" r:id="rId176"/>
    <p:sldId id="2178" r:id="rId177"/>
    <p:sldId id="4884" r:id="rId178"/>
  </p:sldIdLst>
  <p:sldSz cx="12192000" cy="6858000"/>
  <p:notesSz cx="6858000" cy="9144000"/>
  <p:embeddedFontLst>
    <p:embeddedFont>
      <p:font typeface="义启小楷书" panose="02010600030101010101" charset="-128"/>
      <p:regular r:id="rId181"/>
    </p:embeddedFont>
    <p:embeddedFont>
      <p:font typeface="Agency FB" panose="020B0503020202020204" pitchFamily="34" charset="0"/>
      <p:regular r:id="rId182"/>
      <p:bold r:id="rId183"/>
    </p:embeddedFont>
    <p:embeddedFont>
      <p:font typeface="Algerian" panose="04020705040A02060702" pitchFamily="82" charset="0"/>
      <p:regular r:id="rId184"/>
    </p:embeddedFont>
    <p:embeddedFont>
      <p:font typeface="Cambria Math" panose="02040503050406030204" pitchFamily="18" charset="0"/>
      <p:regular r:id="rId185"/>
    </p:embeddedFont>
    <p:embeddedFont>
      <p:font typeface="Consolas" panose="020B0609020204030204" pitchFamily="49" charset="0"/>
      <p:regular r:id="rId186"/>
      <p:bold r:id="rId187"/>
      <p:italic r:id="rId188"/>
      <p:boldItalic r:id="rId189"/>
    </p:embeddedFont>
    <p:embeddedFont>
      <p:font typeface="Forte" panose="03060902040502070203" pitchFamily="66" charset="0"/>
      <p:regular r:id="rId190"/>
    </p:embeddedFont>
    <p:embeddedFont>
      <p:font typeface="Helvetica" panose="020B0604020202020204" pitchFamily="34" charset="0"/>
      <p:regular r:id="rId191"/>
      <p:bold r:id="rId192"/>
      <p:italic r:id="rId193"/>
      <p:boldItalic r:id="rId194"/>
    </p:embeddedFont>
    <p:embeddedFont>
      <p:font typeface="Segoe UI" panose="020B0502040204020203" pitchFamily="34" charset="0"/>
      <p:regular r:id="rId195"/>
      <p:bold r:id="rId196"/>
      <p:italic r:id="rId197"/>
      <p:boldItalic r:id="rId198"/>
    </p:embeddedFont>
    <p:embeddedFont>
      <p:font typeface="Segoe UI Black" panose="020B0A02040204020203" pitchFamily="34" charset="0"/>
      <p:bold r:id="rId199"/>
      <p:boldItalic r:id="rId200"/>
    </p:embeddedFont>
    <p:embeddedFont>
      <p:font typeface="Tahoma" panose="020B0604030504040204" pitchFamily="34" charset="0"/>
      <p:regular r:id="rId201"/>
      <p:bold r:id="rId202"/>
    </p:embeddedFont>
    <p:embeddedFont>
      <p:font typeface="Verdana" panose="020B0604030504040204" pitchFamily="34" charset="0"/>
      <p:regular r:id="rId203"/>
      <p:bold r:id="rId204"/>
      <p:italic r:id="rId205"/>
      <p:boldItalic r:id="rId206"/>
    </p:embeddedFont>
    <p:embeddedFont>
      <p:font typeface="等线" panose="02010600030101010101" pitchFamily="2" charset="-122"/>
      <p:regular r:id="rId207"/>
      <p:bold r:id="rId208"/>
    </p:embeddedFont>
    <p:embeddedFont>
      <p:font typeface="黑体" panose="02010609060101010101" pitchFamily="49" charset="-122"/>
      <p:regular r:id="rId209"/>
    </p:embeddedFont>
    <p:embeddedFont>
      <p:font typeface="华文楷体" panose="02010600040101010101" pitchFamily="2" charset="-122"/>
      <p:regular r:id="rId210"/>
    </p:embeddedFont>
    <p:embeddedFont>
      <p:font typeface="华文新魏" panose="02010800040101010101" pitchFamily="2" charset="-122"/>
      <p:regular r:id="rId211"/>
    </p:embeddedFont>
    <p:embeddedFont>
      <p:font typeface="楷体" panose="02010609060101010101" pitchFamily="49" charset="-122"/>
      <p:regular r:id="rId212"/>
    </p:embeddedFont>
    <p:embeddedFont>
      <p:font typeface="微软雅黑" panose="020B0503020204020204" pitchFamily="34" charset="-122"/>
      <p:regular r:id="rId213"/>
      <p:bold r:id="rId214"/>
    </p:embeddedFont>
  </p:embeddedFontLst>
  <p:custDataLst>
    <p:tags r:id="rId2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8978B"/>
    <a:srgbClr val="F0AD80"/>
    <a:srgbClr val="1387B7"/>
    <a:srgbClr val="CCFFCC"/>
    <a:srgbClr val="33CCFF"/>
    <a:srgbClr val="FF7C80"/>
    <a:srgbClr val="244B61"/>
    <a:srgbClr val="A8DEEC"/>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9" autoAdjust="0"/>
    <p:restoredTop sz="91155" autoAdjust="0"/>
  </p:normalViewPr>
  <p:slideViewPr>
    <p:cSldViewPr snapToGrid="0" showGuides="1">
      <p:cViewPr varScale="1">
        <p:scale>
          <a:sx n="87" d="100"/>
          <a:sy n="87" d="100"/>
        </p:scale>
        <p:origin x="77" y="48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1.fntdata"/><Relationship Id="rId205" Type="http://schemas.openxmlformats.org/officeDocument/2006/relationships/font" Target="fonts/font25.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font" Target="fonts/font1.fntdata"/><Relationship Id="rId216"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font" Target="fonts/font12.fntdata"/><Relationship Id="rId206" Type="http://schemas.openxmlformats.org/officeDocument/2006/relationships/font" Target="fonts/font26.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font" Target="fonts/font2.fntdata"/><Relationship Id="rId217" Type="http://schemas.openxmlformats.org/officeDocument/2006/relationships/viewProps" Target="viewProps.xml"/><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font" Target="fonts/font13.fntdata"/><Relationship Id="rId207" Type="http://schemas.openxmlformats.org/officeDocument/2006/relationships/font" Target="fonts/font27.fntdata"/><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font" Target="fonts/font3.fntdata"/><Relationship Id="rId218"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4.fntdata"/><Relationship Id="rId208" Type="http://schemas.openxmlformats.org/officeDocument/2006/relationships/font" Target="fonts/font28.fntdata"/><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4.fntdata"/><Relationship Id="rId189" Type="http://schemas.openxmlformats.org/officeDocument/2006/relationships/font" Target="fonts/font9.fntdata"/><Relationship Id="rId219"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font" Target="fonts/font34.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95" Type="http://schemas.openxmlformats.org/officeDocument/2006/relationships/font" Target="fonts/font15.fntdata"/><Relationship Id="rId209" Type="http://schemas.openxmlformats.org/officeDocument/2006/relationships/font" Target="fonts/font29.fntdata"/><Relationship Id="rId190" Type="http://schemas.openxmlformats.org/officeDocument/2006/relationships/font" Target="fonts/font10.fntdata"/><Relationship Id="rId204" Type="http://schemas.openxmlformats.org/officeDocument/2006/relationships/font" Target="fonts/font24.fntdata"/><Relationship Id="rId220" Type="http://schemas.microsoft.com/office/2016/11/relationships/changesInfo" Target="changesInfos/changesInfo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handoutMaster" Target="handoutMasters/handoutMaster1.xml"/><Relationship Id="rId210" Type="http://schemas.openxmlformats.org/officeDocument/2006/relationships/font" Target="fonts/font30.fntdata"/><Relationship Id="rId215" Type="http://schemas.openxmlformats.org/officeDocument/2006/relationships/tags" Target="tags/tag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6.fntdata"/><Relationship Id="rId200" Type="http://schemas.openxmlformats.org/officeDocument/2006/relationships/font" Target="fonts/font20.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font" Target="fonts/font6.fntdata"/><Relationship Id="rId211" Type="http://schemas.openxmlformats.org/officeDocument/2006/relationships/font" Target="fonts/font31.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font" Target="fonts/font17.fntdata"/><Relationship Id="rId201" Type="http://schemas.openxmlformats.org/officeDocument/2006/relationships/font" Target="fonts/font21.fntdata"/><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font" Target="fonts/font7.fntdata"/><Relationship Id="rId1" Type="http://schemas.openxmlformats.org/officeDocument/2006/relationships/slideMaster" Target="slideMasters/slideMaster1.xml"/><Relationship Id="rId212" Type="http://schemas.openxmlformats.org/officeDocument/2006/relationships/font" Target="fonts/font32.fntdata"/><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font" Target="fonts/font18.fntdata"/><Relationship Id="rId202" Type="http://schemas.openxmlformats.org/officeDocument/2006/relationships/font" Target="fonts/font22.fntdata"/><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8.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font" Target="fonts/font19.fntdata"/><Relationship Id="rId203" Type="http://schemas.openxmlformats.org/officeDocument/2006/relationships/font" Target="fonts/font23.fntdata"/><Relationship Id="rId1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丁丁丁" userId="7d4bc18f-e4c1-4457-988d-c256acc4dcc2" providerId="ADAL" clId="{EA8B3A0C-EE46-406C-83D8-AA331E47AB37}"/>
    <pc:docChg chg="modSld">
      <pc:chgData name="丁丁丁" userId="7d4bc18f-e4c1-4457-988d-c256acc4dcc2" providerId="ADAL" clId="{EA8B3A0C-EE46-406C-83D8-AA331E47AB37}" dt="2024-05-31T12:07:25.786" v="3" actId="20577"/>
      <pc:docMkLst>
        <pc:docMk/>
      </pc:docMkLst>
      <pc:sldChg chg="modSp mod">
        <pc:chgData name="丁丁丁" userId="7d4bc18f-e4c1-4457-988d-c256acc4dcc2" providerId="ADAL" clId="{EA8B3A0C-EE46-406C-83D8-AA331E47AB37}" dt="2024-05-31T12:07:25.786" v="3" actId="20577"/>
        <pc:sldMkLst>
          <pc:docMk/>
          <pc:sldMk cId="0" sldId="2070"/>
        </pc:sldMkLst>
        <pc:spChg chg="mod">
          <ac:chgData name="丁丁丁" userId="7d4bc18f-e4c1-4457-988d-c256acc4dcc2" providerId="ADAL" clId="{EA8B3A0C-EE46-406C-83D8-AA331E47AB37}" dt="2024-05-31T12:07:25.786" v="3" actId="20577"/>
          <ac:spMkLst>
            <pc:docMk/>
            <pc:sldMk cId="0" sldId="2070"/>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1" qsCatId="simple" csTypeId="urn:microsoft.com/office/officeart/2005/8/colors/colorful1#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2" qsCatId="simple" csTypeId="urn:microsoft.com/office/officeart/2005/8/colors/colorful1#2"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3" qsCatId="simple" csTypeId="urn:microsoft.com/office/officeart/2005/8/colors/colorful1#3"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bwMode="white">
        <a:xfrm>
          <a:off x="0" y="1762417"/>
          <a:ext cx="2940160" cy="117606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2"/>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0" name=""/>
        <dsp:cNvSpPr/>
      </dsp:nvSpPr>
      <dsp:spPr bwMode="white">
        <a:xfrm>
          <a:off x="2646144" y="1762417"/>
          <a:ext cx="2940160" cy="117606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3"/>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0" name=""/>
        <dsp:cNvSpPr/>
      </dsp:nvSpPr>
      <dsp:spPr bwMode="white">
        <a:xfrm>
          <a:off x="5292287" y="1762417"/>
          <a:ext cx="2940160" cy="117606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4"/>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bwMode="white">
        <a:xfrm>
          <a:off x="2411" y="1972742"/>
          <a:ext cx="2938436" cy="755413"/>
        </a:xfrm>
        <a:prstGeom prst="chevron">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bwMode="white">
        <a:xfrm>
          <a:off x="2647005"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bwMode="white">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bwMode="white">
        <a:xfrm>
          <a:off x="2411" y="1972742"/>
          <a:ext cx="2938436" cy="755413"/>
        </a:xfrm>
        <a:prstGeom prst="chevron">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bwMode="white">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bwMode="white">
        <a:xfrm>
          <a:off x="5291598" y="1961981"/>
          <a:ext cx="2938436" cy="77693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solidFill>
                <a:srgbClr val="C00000"/>
              </a:solidFill>
              <a:latin typeface="微软雅黑" panose="020B0503020204020204" pitchFamily="34" charset="-122"/>
              <a:ea typeface="微软雅黑" panose="020B0503020204020204" pitchFamily="34" charset="-122"/>
            </a:rPr>
            <a:t>CRC</a:t>
          </a:r>
          <a:r>
            <a:rPr lang="zh-CN" altLang="en-US" sz="2800" b="1" kern="1200" dirty="0">
              <a:solidFill>
                <a:srgbClr val="C00000"/>
              </a:solidFill>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2024/5/31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err="1"/>
              <a:t>printf</a:t>
            </a:r>
            <a:r>
              <a:rPr lang="zh-CN" altLang="en-US" dirty="0"/>
              <a:t>的输入是</a:t>
            </a:r>
            <a:r>
              <a:rPr lang="en-US" altLang="zh-CN" dirty="0"/>
              <a:t>32</a:t>
            </a:r>
            <a:r>
              <a:rPr lang="zh-CN" altLang="en-US" dirty="0"/>
              <a:t>位，所以要将</a:t>
            </a:r>
            <a:r>
              <a:rPr lang="en-US" altLang="zh-CN" dirty="0"/>
              <a:t>8</a:t>
            </a:r>
            <a:r>
              <a:rPr lang="zh-CN" altLang="en-US" dirty="0"/>
              <a:t>位转换成</a:t>
            </a:r>
            <a:r>
              <a:rPr lang="en-US" altLang="zh-CN" dirty="0"/>
              <a:t>32</a:t>
            </a:r>
            <a:r>
              <a:rPr lang="zh-CN" altLang="en-US" dirty="0"/>
              <a:t>位，前后两个</a:t>
            </a:r>
            <a:r>
              <a:rPr lang="en-US" altLang="zh-CN" dirty="0" err="1"/>
              <a:t>printf</a:t>
            </a:r>
            <a:r>
              <a:rPr lang="zh-CN" altLang="en-US" dirty="0"/>
              <a:t>代码不一样，原因是一个是正数，一个是负数，编译器做了预判。</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最后以一段程序来解释下真值和机器码，这个例子中</a:t>
            </a:r>
            <a:r>
              <a:rPr lang="en-US" altLang="zh-CN" dirty="0"/>
              <a:t>x=-1</a:t>
            </a:r>
            <a:r>
              <a:rPr lang="zh-CN" altLang="en-US" dirty="0"/>
              <a:t>，这是采用真值的方式进行赋值</a:t>
            </a:r>
            <a:endParaRPr lang="en-US" altLang="zh-CN" dirty="0"/>
          </a:p>
          <a:p>
            <a:endParaRPr lang="en-US" altLang="zh-CN" dirty="0"/>
          </a:p>
          <a:p>
            <a:r>
              <a:rPr lang="zh-CN" altLang="en-US" dirty="0"/>
              <a:t>无符号数</a:t>
            </a:r>
            <a:r>
              <a:rPr lang="en-US" altLang="zh-CN" dirty="0"/>
              <a:t>u=</a:t>
            </a:r>
            <a:r>
              <a:rPr lang="zh-CN" altLang="en-US" dirty="0"/>
              <a:t>，</a:t>
            </a:r>
            <a:endParaRPr lang="en-US" altLang="zh-CN" dirty="0"/>
          </a:p>
          <a:p>
            <a:endParaRPr lang="en-US" altLang="zh-CN" dirty="0"/>
          </a:p>
          <a:p>
            <a:r>
              <a:rPr lang="zh-CN" altLang="en-US" dirty="0"/>
              <a:t>利用</a:t>
            </a:r>
            <a:r>
              <a:rPr lang="en-US" altLang="zh-CN" dirty="0" err="1"/>
              <a:t>printf</a:t>
            </a:r>
            <a:r>
              <a:rPr lang="zh-CN" altLang="en-US" dirty="0"/>
              <a:t>首先输出</a:t>
            </a:r>
            <a:r>
              <a:rPr lang="en-US" altLang="zh-CN" dirty="0"/>
              <a:t>x</a:t>
            </a:r>
            <a:r>
              <a:rPr lang="zh-CN" altLang="en-US" dirty="0"/>
              <a:t>，分别按</a:t>
            </a:r>
            <a:r>
              <a:rPr lang="en-US" altLang="zh-CN" dirty="0"/>
              <a:t>%u</a:t>
            </a:r>
            <a:r>
              <a:rPr lang="zh-CN" altLang="en-US" dirty="0"/>
              <a:t>，</a:t>
            </a:r>
            <a:r>
              <a:rPr lang="en-US" altLang="zh-CN" dirty="0"/>
              <a:t>%</a:t>
            </a:r>
            <a:r>
              <a:rPr lang="en-US" altLang="zh-CN" dirty="0" err="1"/>
              <a:t>X,%d</a:t>
            </a:r>
            <a:r>
              <a:rPr lang="zh-CN" altLang="en-US" dirty="0"/>
              <a:t>进行输出，实际就是按不同机器码进行输出，第一个下，</a:t>
            </a:r>
            <a:endParaRPr lang="en-US" altLang="zh-CN" dirty="0"/>
          </a:p>
          <a:p>
            <a:endParaRPr lang="en-US" altLang="zh-CN" dirty="0"/>
          </a:p>
          <a:p>
            <a:r>
              <a:rPr lang="zh-CN" altLang="en-US" dirty="0"/>
              <a:t>，</a:t>
            </a:r>
            <a:endParaRPr lang="en-US" altLang="zh-CN" dirty="0"/>
          </a:p>
          <a:p>
            <a:r>
              <a:rPr lang="zh-CN" altLang="en-US" dirty="0"/>
              <a:t>我们来看输出结果，</a:t>
            </a:r>
            <a:r>
              <a:rPr lang="en-US" altLang="zh-CN" dirty="0"/>
              <a:t>-1</a:t>
            </a:r>
            <a:r>
              <a:rPr lang="zh-CN" altLang="en-US" dirty="0"/>
              <a:t>这个数如果表示成无符号数</a:t>
            </a:r>
            <a:r>
              <a:rPr lang="en-US" altLang="zh-CN" dirty="0"/>
              <a:t>10</a:t>
            </a:r>
            <a:r>
              <a:rPr lang="zh-CN" altLang="en-US" dirty="0"/>
              <a:t>进制是</a:t>
            </a:r>
            <a:r>
              <a:rPr lang="en-US" altLang="zh-CN" dirty="0"/>
              <a:t>44444</a:t>
            </a:r>
            <a:r>
              <a:rPr lang="zh-CN" altLang="en-US" dirty="0"/>
              <a:t>，十六进制就是全</a:t>
            </a:r>
            <a:r>
              <a:rPr lang="en-US" altLang="zh-CN" dirty="0"/>
              <a:t>FFFFFFF</a:t>
            </a:r>
            <a:r>
              <a:rPr lang="zh-CN" altLang="en-US" dirty="0"/>
              <a:t>，真值是</a:t>
            </a:r>
            <a:r>
              <a:rPr lang="en-US" altLang="zh-CN" dirty="0"/>
              <a:t>-1</a:t>
            </a:r>
            <a:r>
              <a:rPr lang="zh-CN" altLang="en-US" dirty="0"/>
              <a:t>，这也表明实际计算机中存储的编码是</a:t>
            </a:r>
            <a:r>
              <a:rPr lang="en-US" altLang="zh-CN" dirty="0"/>
              <a:t>32</a:t>
            </a:r>
            <a:r>
              <a:rPr lang="zh-CN" altLang="en-US" dirty="0"/>
              <a:t>位全</a:t>
            </a:r>
            <a:r>
              <a:rPr lang="en-US" altLang="zh-CN" dirty="0"/>
              <a:t>1</a:t>
            </a:r>
            <a:r>
              <a:rPr lang="zh-CN" altLang="en-US" dirty="0"/>
              <a:t>的数，间接证明了计算机中数据是采用补码存储。</a:t>
            </a:r>
            <a:endParaRPr lang="en-US" altLang="zh-CN" dirty="0"/>
          </a:p>
          <a:p>
            <a:endParaRPr lang="en-US" altLang="zh-CN" dirty="0"/>
          </a:p>
          <a:p>
            <a:r>
              <a:rPr lang="zh-CN" altLang="en-US" dirty="0"/>
              <a:t>第二个数无符号数分别是</a:t>
            </a:r>
            <a:r>
              <a:rPr lang="en-US" altLang="zh-CN" dirty="0"/>
              <a:t>21</a:t>
            </a:r>
            <a:r>
              <a:rPr lang="zh-CN" altLang="en-US" dirty="0"/>
              <a:t>，，十六进制</a:t>
            </a:r>
            <a:r>
              <a:rPr lang="en-US" altLang="zh-CN" dirty="0"/>
              <a:t>800000</a:t>
            </a:r>
            <a:r>
              <a:rPr lang="zh-CN" altLang="en-US" dirty="0"/>
              <a:t>，也就是</a:t>
            </a:r>
            <a:r>
              <a:rPr lang="en-US" altLang="zh-CN" dirty="0"/>
              <a:t>32</a:t>
            </a:r>
            <a:r>
              <a:rPr lang="zh-CN" altLang="en-US" dirty="0"/>
              <a:t>位最高位位</a:t>
            </a:r>
            <a:r>
              <a:rPr lang="en-US" altLang="zh-CN" dirty="0"/>
              <a:t>1</a:t>
            </a:r>
            <a:r>
              <a:rPr lang="zh-CN" altLang="en-US" dirty="0"/>
              <a:t>，这个数是补码负数最小值，也就是</a:t>
            </a:r>
            <a:r>
              <a:rPr lang="en-US" altLang="zh-CN" dirty="0"/>
              <a:t>-222222.</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54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黑板上写一个浮点数，</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恒成立，因为</a:t>
            </a:r>
            <a:r>
              <a:rPr lang="en-US" altLang="zh-CN" b="1" dirty="0">
                <a:solidFill>
                  <a:srgbClr val="FF0000"/>
                </a:solidFill>
                <a:latin typeface="Courier New" panose="02070309020205020404"/>
                <a:ea typeface="宋体" panose="02010600030101010101" pitchFamily="2" charset="-122"/>
                <a:cs typeface="Times New Roman" panose="02020603050405020304"/>
              </a:rPr>
              <a:t>double</a:t>
            </a:r>
            <a:r>
              <a:rPr lang="zh-CN" altLang="en-US" b="1" dirty="0">
                <a:solidFill>
                  <a:srgbClr val="FF0000"/>
                </a:solidFill>
                <a:latin typeface="Courier New" panose="02070309020205020404"/>
                <a:ea typeface="宋体" panose="02010600030101010101" pitchFamily="2" charset="-122"/>
                <a:cs typeface="Times New Roman" panose="02020603050405020304"/>
              </a:rPr>
              <a:t>尾数</a:t>
            </a:r>
            <a:r>
              <a:rPr lang="en-US" altLang="zh-CN" b="1" dirty="0">
                <a:solidFill>
                  <a:srgbClr val="FF0000"/>
                </a:solidFill>
                <a:latin typeface="Courier New" panose="02070309020205020404"/>
                <a:ea typeface="宋体" panose="02010600030101010101" pitchFamily="2" charset="-122"/>
                <a:cs typeface="Times New Roman" panose="02020603050405020304"/>
              </a:rPr>
              <a:t>52</a:t>
            </a:r>
            <a:r>
              <a:rPr lang="zh-CN" altLang="en-US" b="1" dirty="0">
                <a:solidFill>
                  <a:srgbClr val="FF0000"/>
                </a:solidFill>
                <a:latin typeface="Courier New" panose="02070309020205020404"/>
                <a:ea typeface="宋体" panose="02010600030101010101" pitchFamily="2" charset="-122"/>
                <a:cs typeface="Times New Roman" panose="02020603050405020304"/>
              </a:rPr>
              <a:t>位</a:t>
            </a:r>
            <a:endParaRPr lang="en-US" altLang="zh-CN" sz="1600" b="1" kern="100" dirty="0">
              <a:solidFill>
                <a:schemeClr val="tx1"/>
              </a:solidFill>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              </a:t>
            </a:r>
            <a:r>
              <a:rPr lang="zh-CN" altLang="en-US" b="1" dirty="0">
                <a:solidFill>
                  <a:srgbClr val="000000"/>
                </a:solidFill>
                <a:latin typeface="Courier New" panose="02070309020205020404"/>
                <a:ea typeface="宋体" panose="02010600030101010101" pitchFamily="2" charset="-122"/>
                <a:cs typeface="Times New Roman" panose="02020603050405020304"/>
              </a:rPr>
              <a:t>不成立，精度损失</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尾数原码成立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结合律不满足</a:t>
            </a:r>
            <a:endParaRPr lang="zh-CN" altLang="zh-CN" sz="1600" b="1" kern="100" dirty="0">
              <a:latin typeface="Calibri" panose="020F0502020204030204"/>
              <a:ea typeface="宋体" panose="02010600030101010101" pitchFamily="2" charset="-122"/>
              <a:cs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KarylDAZE</a:t>
            </a:r>
            <a:r>
              <a:rPr lang="en-US" altLang="zh-CN" dirty="0"/>
              <a:t> </a:t>
            </a:r>
            <a:r>
              <a:rPr lang="zh-CN" altLang="en-US" dirty="0"/>
              <a:t>这个之前群里讨论过了。纠正隐含了检测，因为只有检测出的才可能纠正。所以第二个情况最小码距</a:t>
            </a:r>
            <a:r>
              <a:rPr lang="en-US" altLang="zh-CN" dirty="0"/>
              <a:t>&gt;=2t+1</a:t>
            </a:r>
            <a:r>
              <a:rPr lang="zh-CN" altLang="en-US" dirty="0"/>
              <a:t>其实完整的表述是“可以检测并纠正</a:t>
            </a:r>
            <a:r>
              <a:rPr lang="en-US" altLang="zh-CN" dirty="0"/>
              <a:t>t</a:t>
            </a:r>
            <a:r>
              <a:rPr lang="zh-CN" altLang="en-US" dirty="0"/>
              <a:t>个错误”，因此</a:t>
            </a:r>
            <a:r>
              <a:rPr lang="en-US" altLang="zh-CN" dirty="0"/>
              <a:t>e=t</a:t>
            </a:r>
            <a:r>
              <a:rPr lang="zh-CN" altLang="en-US" dirty="0"/>
              <a:t>的情况被算到第二个情况里了</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粉色为校验位，黑色为数据为</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查表法，组合逻辑电路</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全零编码余数一定为零，所以是合法编码，其他每行都只有一个或两个</a:t>
            </a:r>
            <a:r>
              <a:rPr lang="en-US" altLang="zh-CN" dirty="0"/>
              <a:t>1</a:t>
            </a:r>
            <a:r>
              <a:rPr lang="zh-CN" altLang="en-US" dirty="0"/>
              <a:t>，表示在全零编码上出错一位或</a:t>
            </a:r>
            <a:r>
              <a:rPr lang="en-US" altLang="zh-CN" dirty="0"/>
              <a:t>2</a:t>
            </a:r>
            <a:r>
              <a:rPr lang="zh-CN" altLang="en-US" dirty="0"/>
              <a:t>位</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166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小数部分循环</a:t>
            </a:r>
            <a:r>
              <a:rPr lang="en-US" altLang="zh-CN" dirty="0"/>
              <a:t>0.3 0.6  0.2 0.4 0.8</a:t>
            </a:r>
            <a:r>
              <a:rPr lang="zh-CN" altLang="en-US" dirty="0"/>
              <a:t> </a:t>
            </a:r>
            <a:r>
              <a:rPr lang="en-US" altLang="zh-CN" dirty="0"/>
              <a:t>0.6</a:t>
            </a:r>
            <a:r>
              <a:rPr lang="zh-CN" altLang="en-US" dirty="0"/>
              <a:t>            </a:t>
            </a:r>
            <a:r>
              <a:rPr lang="en-US" altLang="zh-CN" dirty="0"/>
              <a:t>0.1  0.2  0.4 0.8 0.6    0.7 0.4  0.9  0.8 </a:t>
            </a:r>
            <a:r>
              <a:rPr lang="zh-CN" altLang="en-US" dirty="0"/>
              <a:t>除了</a:t>
            </a:r>
            <a:r>
              <a:rPr lang="en-US" altLang="zh-CN" dirty="0"/>
              <a:t>0.5</a:t>
            </a:r>
            <a:r>
              <a:rPr lang="zh-CN" altLang="en-US" dirty="0"/>
              <a:t>，其他小数全部会变成循环二进制小数，带来什么问题？？</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的补码可以按逐位取反末位加一求</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6" name="组合 25"/>
          <p:cNvGrpSpPr/>
          <p:nvPr userDrawn="1"/>
        </p:nvGrpSpPr>
        <p:grpSpPr>
          <a:xfrm>
            <a:off x="4049" y="-2356"/>
            <a:ext cx="12194512" cy="6993161"/>
            <a:chOff x="4049" y="26519"/>
            <a:chExt cx="12194512" cy="6993161"/>
          </a:xfrm>
        </p:grpSpPr>
        <p:pic>
          <p:nvPicPr>
            <p:cNvPr id="27" name="图片 26"/>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8" name="矩形 27"/>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lang="zh-CN" altLang="en-US" sz="2400" kern="1200" dirty="0" smtClean="0">
                <a:solidFill>
                  <a:srgbClr val="18978B"/>
                </a:solidFill>
                <a:latin typeface="微软雅黑" panose="020B0503020204020204" pitchFamily="34" charset="-122"/>
                <a:ea typeface="微软雅黑" panose="020B0503020204020204" pitchFamily="34" charset="-122"/>
                <a:cs typeface="+mn-cs"/>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marL="812800" lvl="1" indent="-355600" algn="l" defTabSz="914400" rtl="0" eaLnBrk="1" latinLnBrk="0" hangingPunct="1">
              <a:lnSpc>
                <a:spcPct val="120000"/>
              </a:lnSpc>
              <a:spcBef>
                <a:spcPts val="500"/>
              </a:spcBef>
              <a:buClr>
                <a:srgbClr val="FFC000"/>
              </a:buClr>
              <a:buFont typeface="Wingdings" panose="05000000000000000000" pitchFamily="2" charset="2"/>
              <a:buChar char="p"/>
            </a:pPr>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2024/5/31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2024/5/31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2024/5/31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t>‹#›</a:t>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2024/5/31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2024/5/31</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unicodeconference.or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ruanyifeng.com/blog/2007/10/ascii_unicode_and_utf-8.html"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1.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74.png"/><Relationship Id="rId3" Type="http://schemas.openxmlformats.org/officeDocument/2006/relationships/tags" Target="../tags/tag17.xml"/><Relationship Id="rId7" Type="http://schemas.openxmlformats.org/officeDocument/2006/relationships/slideLayout" Target="../slideLayouts/slideLayout2.xml"/><Relationship Id="rId12" Type="http://schemas.openxmlformats.org/officeDocument/2006/relationships/tags" Target="../tags/tag2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73.png"/><Relationship Id="rId5" Type="http://schemas.openxmlformats.org/officeDocument/2006/relationships/tags" Target="../tags/tag19.xml"/><Relationship Id="rId10" Type="http://schemas.openxmlformats.org/officeDocument/2006/relationships/tags" Target="../tags/tag200.xml"/><Relationship Id="rId4" Type="http://schemas.openxmlformats.org/officeDocument/2006/relationships/tags" Target="../tags/tag18.xml"/><Relationship Id="rId9"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oleObject" Target="../embeddings/oleObject1.bin"/></Relationships>
</file>

<file path=ppt/slides/_rels/slide1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hyperlink" Target="https://en.m.wikipedia.org/wiki/Wesley_Peters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8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93.png"/></Relationships>
</file>

<file path=ppt/slides/_rels/slide1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89.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6.GIF"/><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tool.lu/coderunner/?id=aEH" TargetMode="External"/><Relationship Id="rId3" Type="http://schemas.openxmlformats.org/officeDocument/2006/relationships/hyperlink" Target="https://tool.lu/coderunner/?id=aEi" TargetMode="External"/><Relationship Id="rId7" Type="http://schemas.openxmlformats.org/officeDocument/2006/relationships/image" Target="../media/image44.png"/><Relationship Id="rId12" Type="http://schemas.openxmlformats.org/officeDocument/2006/relationships/hyperlink" Target="https://tool.lu/coderunner/?id=aEn" TargetMode="External"/><Relationship Id="rId17" Type="http://schemas.openxmlformats.org/officeDocument/2006/relationships/hyperlink" Target="https://tool.lu/coderunner/?id=aEw" TargetMode="External"/><Relationship Id="rId2" Type="http://schemas.openxmlformats.org/officeDocument/2006/relationships/image" Target="../media/image40.png"/><Relationship Id="rId16" Type="http://schemas.openxmlformats.org/officeDocument/2006/relationships/hyperlink" Target="https://tool.lu/coderunner/?id=aEv" TargetMode="Externa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s://tool.lu/coderunner/?id=aEm" TargetMode="External"/><Relationship Id="rId5" Type="http://schemas.openxmlformats.org/officeDocument/2006/relationships/image" Target="../media/image42.png"/><Relationship Id="rId15" Type="http://schemas.openxmlformats.org/officeDocument/2006/relationships/image" Target="../media/image47.png"/><Relationship Id="rId10" Type="http://schemas.openxmlformats.org/officeDocument/2006/relationships/hyperlink" Target="https://tool.lu/coderunner/?id=aEl" TargetMode="External"/><Relationship Id="rId4" Type="http://schemas.openxmlformats.org/officeDocument/2006/relationships/image" Target="../media/image41.png"/><Relationship Id="rId9" Type="http://schemas.openxmlformats.org/officeDocument/2006/relationships/hyperlink" Target="https://tool.lu/coderunner/?id=aEk" TargetMode="External"/><Relationship Id="rId14" Type="http://schemas.openxmlformats.org/officeDocument/2006/relationships/image" Target="../media/image46.png"/></Relationships>
</file>

<file path=ppt/slides/_rels/slide96.xml.rels><?xml version="1.0" encoding="UTF-8" standalone="yes"?>
<Relationships xmlns="http://schemas.openxmlformats.org/package/2006/relationships"><Relationship Id="rId8" Type="http://schemas.openxmlformats.org/officeDocument/2006/relationships/hyperlink" Target="https://tool.lu/coderunner/?id=aED" TargetMode="External"/><Relationship Id="rId13" Type="http://schemas.openxmlformats.org/officeDocument/2006/relationships/hyperlink" Target="https://tool.lu/coderunner/?id=aEG" TargetMode="External"/><Relationship Id="rId3" Type="http://schemas.openxmlformats.org/officeDocument/2006/relationships/image" Target="../media/image49.png"/><Relationship Id="rId7" Type="http://schemas.openxmlformats.org/officeDocument/2006/relationships/hyperlink" Target="https://tool.lu/coderunner/?id=aEC" TargetMode="External"/><Relationship Id="rId12" Type="http://schemas.openxmlformats.org/officeDocument/2006/relationships/hyperlink" Target="https://tool.lu/coderunner/?id=aEz" TargetMode="External"/><Relationship Id="rId17" Type="http://schemas.openxmlformats.org/officeDocument/2006/relationships/image" Target="../media/image55.pn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tool.lu/coderunner/?id=aEx" TargetMode="External"/><Relationship Id="rId11" Type="http://schemas.openxmlformats.org/officeDocument/2006/relationships/hyperlink" Target="https://tool.lu/coderunner/?id=aEA" TargetMode="External"/><Relationship Id="rId5" Type="http://schemas.openxmlformats.org/officeDocument/2006/relationships/image" Target="../media/image51.png"/><Relationship Id="rId15" Type="http://schemas.openxmlformats.org/officeDocument/2006/relationships/image" Target="../media/image53.png"/><Relationship Id="rId10" Type="http://schemas.openxmlformats.org/officeDocument/2006/relationships/hyperlink" Target="https://tool.lu/coderunner/?id=aEB" TargetMode="External"/><Relationship Id="rId4" Type="http://schemas.openxmlformats.org/officeDocument/2006/relationships/image" Target="../media/image50.png"/><Relationship Id="rId9" Type="http://schemas.openxmlformats.org/officeDocument/2006/relationships/hyperlink" Target="https://tool.lu/coderunner/?id=aEE" TargetMode="External"/><Relationship Id="rId1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5"/>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771" y="3768190"/>
            <a:ext cx="3715016" cy="1815097"/>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solidFill>
                  <a:srgbClr val="18978B"/>
                </a:solidFill>
                <a:cs typeface="微软雅黑" panose="020B0503020204020204" pitchFamily="34" charset="-122"/>
              </a:rPr>
              <a:t>－17/128</a:t>
            </a:r>
            <a:r>
              <a:rPr lang="en-US" altLang="zh-CN" dirty="0">
                <a:cs typeface="微软雅黑" panose="020B0503020204020204" pitchFamily="34" charset="-122"/>
              </a:rPr>
              <a:t> </a:t>
            </a:r>
            <a:r>
              <a:rPr lang="zh-CN" altLang="en-US" dirty="0">
                <a:latin typeface="华文新魏" panose="02010800040101010101" pitchFamily="2" charset="-122"/>
              </a:rPr>
              <a:t>的二进制表示</a:t>
            </a:r>
            <a:r>
              <a:rPr lang="en-US" altLang="zh-CN" dirty="0">
                <a:latin typeface="华文新魏" panose="02010800040101010101" pitchFamily="2" charset="-122"/>
              </a:rPr>
              <a:t>?</a:t>
            </a:r>
          </a:p>
          <a:p>
            <a:pPr eaLnBrk="1" hangingPunct="1">
              <a:lnSpc>
                <a:spcPct val="150000"/>
              </a:lnSpc>
            </a:pPr>
            <a:r>
              <a:rPr lang="zh-CN" altLang="en-US" dirty="0">
                <a:latin typeface="华文新魏" panose="02010800040101010101" pitchFamily="2" charset="-122"/>
              </a:rPr>
              <a:t>大数的转换方法，记住几个</a:t>
            </a:r>
            <a:r>
              <a:rPr lang="zh-CN" altLang="en-US" b="1" dirty="0">
                <a:solidFill>
                  <a:srgbClr val="1387B7"/>
                </a:solidFill>
                <a:latin typeface="+mj-ea"/>
                <a:ea typeface="+mj-ea"/>
              </a:rPr>
              <a:t>常用的</a:t>
            </a:r>
            <a:r>
              <a:rPr lang="en-US" altLang="zh-CN" b="1" dirty="0">
                <a:solidFill>
                  <a:srgbClr val="1387B7"/>
                </a:solidFill>
                <a:latin typeface="+mj-ea"/>
                <a:ea typeface="+mj-ea"/>
              </a:rPr>
              <a:t>2</a:t>
            </a:r>
            <a:r>
              <a:rPr lang="zh-CN" altLang="en-US" b="1" dirty="0">
                <a:solidFill>
                  <a:srgbClr val="1387B7"/>
                </a:solidFill>
                <a:latin typeface="+mj-ea"/>
                <a:ea typeface="+mj-ea"/>
              </a:rPr>
              <a:t>的幂</a:t>
            </a:r>
            <a:endParaRPr lang="en-US" altLang="zh-CN" b="1" dirty="0">
              <a:solidFill>
                <a:srgbClr val="1387B7"/>
              </a:solidFill>
              <a:latin typeface="+mj-ea"/>
              <a:ea typeface="+mj-ea"/>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p>
          <a:p>
            <a:pPr lvl="1" eaLnBrk="1" hangingPunct="1">
              <a:lnSpc>
                <a:spcPct val="150000"/>
              </a:lnSpc>
              <a:buClr>
                <a:schemeClr val="accent2"/>
              </a:buClr>
              <a:buNone/>
            </a:pPr>
            <a:r>
              <a:rPr lang="zh-CN" altLang="en-US" sz="2600" b="1" dirty="0">
                <a:solidFill>
                  <a:srgbClr val="1387B7"/>
                </a:solidFill>
                <a:latin typeface="+mj-ea"/>
                <a:ea typeface="+mj-ea"/>
              </a:rPr>
              <a:t>更大的单位？</a:t>
            </a:r>
          </a:p>
          <a:p>
            <a:pPr lvl="1" eaLnBrk="1" hangingPunct="1">
              <a:lnSpc>
                <a:spcPct val="150000"/>
              </a:lnSpc>
              <a:buClr>
                <a:schemeClr val="accent2"/>
              </a:buClr>
              <a:buNone/>
            </a:pP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50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Peta</a:t>
            </a:r>
            <a:r>
              <a:rPr lang="en-US" altLang="zh-CN" sz="2400" b="1" i="1" dirty="0">
                <a:solidFill>
                  <a:srgbClr val="0066FF"/>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 2</a:t>
            </a:r>
            <a:r>
              <a:rPr lang="en-US" altLang="zh-CN" sz="2400" b="1" i="1" baseline="50000" dirty="0">
                <a:latin typeface="Segoe UI" panose="020B0502040204020203" pitchFamily="34" charset="0"/>
                <a:cs typeface="Segoe UI" panose="020B0502040204020203" pitchFamily="34" charset="0"/>
              </a:rPr>
              <a:t>60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Exa</a:t>
            </a:r>
            <a:r>
              <a:rPr lang="en-US" altLang="zh-CN" sz="2400" b="1" i="1" dirty="0">
                <a:solidFill>
                  <a:srgbClr val="00FF00"/>
                </a:solidFill>
                <a:latin typeface="Segoe UI" panose="020B0502040204020203" pitchFamily="34" charset="0"/>
                <a:cs typeface="Segoe UI" panose="020B0502040204020203" pitchFamily="34" charset="0"/>
              </a:rPr>
              <a:t> </a:t>
            </a:r>
            <a:r>
              <a:rPr b="1" dirty="0" err="1">
                <a:solidFill>
                  <a:schemeClr val="accent2"/>
                </a:solidFill>
                <a:latin typeface="Segoe UI" panose="020B0502040204020203" pitchFamily="34" charset="0"/>
                <a:cs typeface="Segoe UI" panose="020B0502040204020203" pitchFamily="34" charset="0"/>
                <a:sym typeface="+mn-ea"/>
              </a:rPr>
              <a:t>（艾）</a:t>
            </a:r>
            <a:r>
              <a:rPr lang="en-US" altLang="zh-CN" sz="2400" b="1" i="1" dirty="0">
                <a:solidFill>
                  <a:srgbClr val="00FF00"/>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70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err="1">
                <a:solidFill>
                  <a:schemeClr val="accent2"/>
                </a:solidFill>
                <a:latin typeface="Segoe UI" panose="020B0502040204020203" pitchFamily="34" charset="0"/>
                <a:cs typeface="Segoe UI" panose="020B0502040204020203" pitchFamily="34" charset="0"/>
              </a:rPr>
              <a:t>Zetta</a:t>
            </a:r>
            <a:r>
              <a:rPr b="1" dirty="0" err="1">
                <a:solidFill>
                  <a:schemeClr val="accent2"/>
                </a:solidFill>
                <a:latin typeface="Segoe UI" panose="020B0502040204020203" pitchFamily="34" charset="0"/>
                <a:cs typeface="Segoe UI" panose="020B0502040204020203" pitchFamily="34" charset="0"/>
                <a:sym typeface="+mn-ea"/>
              </a:rPr>
              <a:t>（泽）</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80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Yotta</a:t>
            </a:r>
            <a:r>
              <a:rPr sz="2400" b="1" dirty="0" err="1">
                <a:solidFill>
                  <a:schemeClr val="accent2"/>
                </a:solidFill>
                <a:latin typeface="Segoe UI" panose="020B0502040204020203" pitchFamily="34" charset="0"/>
                <a:cs typeface="Segoe UI" panose="020B0502040204020203" pitchFamily="34" charset="0"/>
              </a:rPr>
              <a:t>（尧）</a:t>
            </a:r>
            <a:endParaRPr lang="en-US" altLang="zh-CN" sz="2400" b="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p>
          <a:p>
            <a:pPr lvl="1" eaLnBrk="1" hangingPunct="1"/>
            <a:r>
              <a:rPr lang="en-US" altLang="zh-CN" sz="2200" dirty="0"/>
              <a:t>a-z, A-Z </a:t>
            </a:r>
          </a:p>
          <a:p>
            <a:pPr eaLnBrk="1" hangingPunct="1"/>
            <a:r>
              <a:rPr lang="en-US" altLang="zh-CN" dirty="0"/>
              <a:t>10 Digits</a:t>
            </a:r>
          </a:p>
          <a:p>
            <a:pPr lvl="1" eaLnBrk="1" hangingPunct="1"/>
            <a:r>
              <a:rPr lang="en-US" altLang="zh-CN" sz="2200" dirty="0"/>
              <a:t>0-9</a:t>
            </a:r>
          </a:p>
          <a:p>
            <a:pPr eaLnBrk="1" hangingPunct="1"/>
            <a:r>
              <a:rPr lang="en-US" altLang="zh-CN"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p>
          <a:p>
            <a:pPr eaLnBrk="1" hangingPunct="1">
              <a:lnSpc>
                <a:spcPct val="150000"/>
              </a:lnSpc>
            </a:pPr>
            <a:r>
              <a:rPr lang="zh-CN" altLang="en-US" dirty="0"/>
              <a:t>注意：</a:t>
            </a:r>
            <a:r>
              <a:rPr lang="en-US" altLang="zh-CN" dirty="0"/>
              <a:t>ASCII</a:t>
            </a:r>
            <a:r>
              <a:rPr lang="zh-CN" altLang="en-US" dirty="0"/>
              <a:t>中的数字字符和数字本身不相等</a:t>
            </a:r>
          </a:p>
          <a:p>
            <a:pPr eaLnBrk="1" hangingPunct="1">
              <a:lnSpc>
                <a:spcPct val="150000"/>
              </a:lnSpc>
            </a:pPr>
            <a:r>
              <a:rPr lang="zh-CN" altLang="en-US" dirty="0"/>
              <a:t>几乎所有计算机均支持该代码集</a:t>
            </a:r>
          </a:p>
          <a:p>
            <a:pPr>
              <a:lnSpc>
                <a:spcPct val="150000"/>
              </a:lnSpc>
            </a:pPr>
            <a:r>
              <a:rPr lang="zh-CN" altLang="en-US" dirty="0">
                <a:solidFill>
                  <a:srgbClr val="C00000"/>
                </a:solidFill>
              </a:rPr>
              <a:t>扩展</a:t>
            </a:r>
            <a:r>
              <a:rPr lang="en-US" altLang="zh-CN" dirty="0">
                <a:solidFill>
                  <a:srgbClr val="C00000"/>
                </a:solidFill>
              </a:rPr>
              <a:t>ASCII</a:t>
            </a:r>
            <a:r>
              <a:rPr lang="zh-CN" altLang="en-US" dirty="0">
                <a:solidFill>
                  <a:srgbClr val="C00000"/>
                </a:solidFill>
              </a:rPr>
              <a:t>码 </a:t>
            </a:r>
            <a:r>
              <a:rPr lang="en-US" altLang="zh-CN" dirty="0">
                <a:solidFill>
                  <a:srgbClr val="C00000"/>
                </a:solidFill>
              </a:rPr>
              <a:t>8Bit</a:t>
            </a:r>
            <a:r>
              <a:rPr lang="zh-CN" altLang="en-US" dirty="0">
                <a:solidFill>
                  <a:srgbClr val="C00000"/>
                </a:solidFill>
              </a:rPr>
              <a:t>，更多字符怎么办？</a:t>
            </a:r>
            <a:endParaRPr lang="en-US" altLang="zh-CN" dirty="0">
              <a:solidFill>
                <a:srgbClr val="C00000"/>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p>
          <a:p>
            <a:pPr eaLnBrk="1" hangingPunct="1">
              <a:lnSpc>
                <a:spcPct val="150000"/>
              </a:lnSpc>
            </a:pPr>
            <a:r>
              <a:rPr lang="zh-CN" altLang="en-US" dirty="0"/>
              <a:t>注意：</a:t>
            </a:r>
            <a:r>
              <a:rPr lang="en-US" altLang="zh-CN" dirty="0"/>
              <a:t>ASCII</a:t>
            </a:r>
            <a:r>
              <a:rPr lang="zh-CN" altLang="en-US" dirty="0"/>
              <a:t>中的数字字符和数字本身不相等</a:t>
            </a:r>
          </a:p>
          <a:p>
            <a:pPr eaLnBrk="1" hangingPunct="1">
              <a:lnSpc>
                <a:spcPct val="150000"/>
              </a:lnSpc>
            </a:pPr>
            <a:r>
              <a:rPr lang="zh-CN" altLang="en-US" dirty="0"/>
              <a:t>几乎所有计算机均支持该代码集</a:t>
            </a:r>
          </a:p>
          <a:p>
            <a:pPr>
              <a:lnSpc>
                <a:spcPct val="150000"/>
              </a:lnSpc>
            </a:pPr>
            <a:r>
              <a:rPr lang="zh-CN" altLang="en-US" dirty="0">
                <a:solidFill>
                  <a:srgbClr val="1387B7"/>
                </a:solidFill>
              </a:rPr>
              <a:t>扩展</a:t>
            </a:r>
            <a:r>
              <a:rPr lang="en-US" altLang="zh-CN" dirty="0">
                <a:solidFill>
                  <a:srgbClr val="1387B7"/>
                </a:solidFill>
              </a:rPr>
              <a:t>ASCII</a:t>
            </a:r>
            <a:r>
              <a:rPr lang="zh-CN" altLang="en-US" dirty="0">
                <a:solidFill>
                  <a:srgbClr val="1387B7"/>
                </a:solidFill>
              </a:rPr>
              <a:t>码 </a:t>
            </a:r>
            <a:r>
              <a:rPr lang="en-US" altLang="zh-CN" dirty="0">
                <a:solidFill>
                  <a:srgbClr val="1387B7"/>
                </a:solidFill>
              </a:rPr>
              <a:t>8Bit</a:t>
            </a:r>
            <a:r>
              <a:rPr lang="zh-CN" altLang="en-US" dirty="0">
                <a:solidFill>
                  <a:srgbClr val="1387B7"/>
                </a:solidFill>
              </a:rPr>
              <a:t>，更多字符怎么办？</a:t>
            </a:r>
            <a:endParaRPr lang="en-US" altLang="zh-CN" dirty="0">
              <a:solidFill>
                <a:srgbClr val="1387B7"/>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汉字表示法</a:t>
            </a:r>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a:t>
            </a:r>
            <a:r>
              <a:rPr lang="zh-CN" altLang="en-US" b="1" dirty="0">
                <a:solidFill>
                  <a:srgbClr val="1387B7"/>
                </a:solidFill>
              </a:rPr>
              <a:t>国标码</a:t>
            </a:r>
            <a:r>
              <a:rPr lang="zh-CN" altLang="en-US" dirty="0"/>
              <a:t>或</a:t>
            </a:r>
            <a:r>
              <a:rPr lang="zh-CN" altLang="en-US" b="1" dirty="0">
                <a:solidFill>
                  <a:srgbClr val="1387B7"/>
                </a:solidFill>
              </a:rPr>
              <a:t>国际交换码</a:t>
            </a:r>
          </a:p>
          <a:p>
            <a:pPr lvl="2" eaLnBrk="1" hangingPunct="1">
              <a:lnSpc>
                <a:spcPct val="150000"/>
              </a:lnSpc>
            </a:pPr>
            <a:r>
              <a:rPr lang="zh-CN" altLang="en-US" dirty="0"/>
              <a:t>一级常用汉字</a:t>
            </a:r>
            <a:r>
              <a:rPr lang="en-US" altLang="zh-CN" dirty="0"/>
              <a:t>3755</a:t>
            </a:r>
            <a:r>
              <a:rPr lang="zh-CN" altLang="en-US" dirty="0"/>
              <a:t>个，按汉语拼音排列</a:t>
            </a:r>
          </a:p>
          <a:p>
            <a:pPr lvl="2" eaLnBrk="1" hangingPunct="1">
              <a:lnSpc>
                <a:spcPct val="150000"/>
              </a:lnSpc>
            </a:pPr>
            <a:r>
              <a:rPr lang="zh-CN" altLang="en-US" dirty="0"/>
              <a:t>二级常用汉字</a:t>
            </a:r>
            <a:r>
              <a:rPr lang="en-US" altLang="zh-CN" dirty="0"/>
              <a:t>3008</a:t>
            </a:r>
            <a:r>
              <a:rPr lang="zh-CN" altLang="en-US" dirty="0"/>
              <a:t>个，按偏旁部首排列</a:t>
            </a:r>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b="1"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88579" y="4122663"/>
            <a:ext cx="9609697" cy="2409092"/>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r>
              <a:rPr lang="zh-CN" altLang="en-US" dirty="0"/>
              <a:t>计算机内</a:t>
            </a:r>
            <a:r>
              <a:rPr lang="zh-CN" altLang="en-US" b="1" dirty="0">
                <a:solidFill>
                  <a:srgbClr val="C00000"/>
                </a:solidFill>
              </a:rPr>
              <a:t>存储</a:t>
            </a:r>
            <a:r>
              <a:rPr lang="zh-CN" altLang="en-US" dirty="0"/>
              <a:t>和</a:t>
            </a:r>
            <a:r>
              <a:rPr lang="zh-CN" altLang="en-US" b="1" dirty="0">
                <a:solidFill>
                  <a:srgbClr val="C00000"/>
                </a:solidFill>
              </a:rPr>
              <a:t>处理</a:t>
            </a:r>
            <a:r>
              <a:rPr lang="zh-CN" altLang="en-US" dirty="0"/>
              <a:t>汉字时使用的编码</a:t>
            </a:r>
            <a:endParaRPr lang="en-US" altLang="zh-CN" dirty="0"/>
          </a:p>
          <a:p>
            <a:pPr lvl="1"/>
            <a:r>
              <a:rPr lang="zh-CN" altLang="en-US" dirty="0"/>
              <a:t>与</a:t>
            </a:r>
            <a:r>
              <a:rPr lang="en-US" altLang="zh-CN" dirty="0"/>
              <a:t>ASCII</a:t>
            </a:r>
            <a:r>
              <a:rPr lang="zh-CN" altLang="en-US" dirty="0"/>
              <a:t>码严格区分</a:t>
            </a:r>
            <a:endParaRPr lang="en-US" altLang="zh-CN" dirty="0"/>
          </a:p>
          <a:p>
            <a:pPr lvl="1"/>
            <a:r>
              <a:rPr lang="zh-CN" altLang="en-US" dirty="0"/>
              <a:t>与区位码之间简单对应</a:t>
            </a:r>
          </a:p>
          <a:p>
            <a:r>
              <a:rPr lang="en-US" altLang="zh-CN" dirty="0"/>
              <a:t>GB2312</a:t>
            </a:r>
            <a:r>
              <a:rPr lang="zh-CN" altLang="en-US" dirty="0"/>
              <a:t>机内码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p>
          <a:p>
            <a:pPr eaLnBrk="1" hangingPunct="1"/>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grpSp>
        <p:nvGrpSpPr>
          <p:cNvPr id="9" name="组合 8"/>
          <p:cNvGrpSpPr/>
          <p:nvPr/>
        </p:nvGrpSpPr>
        <p:grpSpPr>
          <a:xfrm>
            <a:off x="6639995" y="1421118"/>
            <a:ext cx="5459098" cy="2303005"/>
            <a:chOff x="6732901" y="4276784"/>
            <a:chExt cx="5459098" cy="2303005"/>
          </a:xfrm>
        </p:grpSpPr>
        <p:pic>
          <p:nvPicPr>
            <p:cNvPr id="5" name="图片 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4" name="图片 3"/>
            <p:cNvPicPr>
              <a:picLocks noChangeAspect="1"/>
            </p:cNvPicPr>
            <p:nvPr/>
          </p:nvPicPr>
          <p:blipFill>
            <a:blip r:embed="rId4"/>
            <a:stretch>
              <a:fillRect/>
            </a:stretch>
          </p:blipFill>
          <p:spPr>
            <a:xfrm>
              <a:off x="6732901" y="4437730"/>
              <a:ext cx="2993395" cy="816935"/>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字形码</a:t>
            </a:r>
          </a:p>
        </p:txBody>
      </p:sp>
      <p:sp>
        <p:nvSpPr>
          <p:cNvPr id="3" name="内容占位符 2"/>
          <p:cNvSpPr>
            <a:spLocks noGrp="1"/>
          </p:cNvSpPr>
          <p:nvPr>
            <p:ph idx="1"/>
          </p:nvPr>
        </p:nvSpPr>
        <p:spPr>
          <a:xfrm>
            <a:off x="487824" y="942764"/>
            <a:ext cx="6483846" cy="5637024"/>
          </a:xfrm>
        </p:spPr>
        <p:txBody>
          <a:bodyPr>
            <a:normAutofit fontScale="92500"/>
          </a:bodyPr>
          <a:lstStyle/>
          <a:p>
            <a:pPr algn="just" eaLnBrk="1" hangingPunct="1">
              <a:lnSpc>
                <a:spcPct val="150000"/>
              </a:lnSpc>
            </a:pPr>
            <a:r>
              <a:rPr lang="zh-CN" altLang="en-US" dirty="0"/>
              <a:t>字形码是用点阵表示的汉字字型代码，是汉字的输出形式</a:t>
            </a:r>
            <a:endParaRPr lang="en-US" altLang="zh-CN" dirty="0"/>
          </a:p>
          <a:p>
            <a:pPr lvl="1" algn="just">
              <a:lnSpc>
                <a:spcPct val="150000"/>
              </a:lnSpc>
            </a:pPr>
            <a:r>
              <a:rPr lang="zh-CN" altLang="en-US" b="1" dirty="0">
                <a:solidFill>
                  <a:srgbClr val="1387B7"/>
                </a:solidFill>
              </a:rPr>
              <a:t>光栅字体</a:t>
            </a:r>
            <a:r>
              <a:rPr lang="zh-CN" altLang="en-US" dirty="0"/>
              <a:t>，无法放大，屏幕像素描述</a:t>
            </a:r>
            <a:endParaRPr lang="en-US" altLang="zh-CN" dirty="0"/>
          </a:p>
          <a:p>
            <a:pPr lvl="1" algn="just">
              <a:lnSpc>
                <a:spcPct val="150000"/>
              </a:lnSpc>
            </a:pPr>
            <a:r>
              <a:rPr lang="zh-CN" altLang="en-US" b="1" dirty="0">
                <a:solidFill>
                  <a:srgbClr val="1387B7"/>
                </a:solidFill>
              </a:rPr>
              <a:t>矢量字体，</a:t>
            </a:r>
            <a:r>
              <a:rPr lang="zh-CN" altLang="en-US" dirty="0"/>
              <a:t>无限放大，数学公式描述</a:t>
            </a:r>
            <a:endParaRPr lang="en-US" altLang="zh-CN" dirty="0"/>
          </a:p>
          <a:p>
            <a:pPr lvl="1" algn="just">
              <a:lnSpc>
                <a:spcPct val="150000"/>
              </a:lnSpc>
            </a:pPr>
            <a:r>
              <a:rPr lang="zh-CN" altLang="en-US" dirty="0"/>
              <a:t> </a:t>
            </a:r>
            <a:r>
              <a:rPr lang="en-US" altLang="zh-CN" dirty="0"/>
              <a:t>.TTF  True Type Font</a:t>
            </a:r>
            <a:endParaRPr lang="zh-CN" altLang="en-US" dirty="0"/>
          </a:p>
          <a:p>
            <a:pPr algn="just" eaLnBrk="1" hangingPunct="1">
              <a:lnSpc>
                <a:spcPct val="150000"/>
              </a:lnSpc>
            </a:pPr>
            <a:r>
              <a:rPr lang="zh-CN" altLang="en-US" dirty="0"/>
              <a:t>字形码点阵信息量大，占用存储空间大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p>
          <a:p>
            <a:pPr>
              <a:lnSpc>
                <a:spcPct val="150000"/>
              </a:lnSpc>
            </a:pPr>
            <a:r>
              <a:rPr lang="zh-CN" altLang="en-US" dirty="0"/>
              <a:t>字形码只用来构成汉字库，不用于机内存储</a:t>
            </a:r>
          </a:p>
        </p:txBody>
      </p:sp>
      <p:pic>
        <p:nvPicPr>
          <p:cNvPr id="4" name="图片 3"/>
          <p:cNvPicPr>
            <a:picLocks noChangeAspect="1"/>
          </p:cNvPicPr>
          <p:nvPr/>
        </p:nvPicPr>
        <p:blipFill rotWithShape="1">
          <a:blip r:embed="rId2"/>
          <a:srcRect t="1677"/>
          <a:stretch>
            <a:fillRect/>
          </a:stretch>
        </p:blipFill>
        <p:spPr>
          <a:xfrm>
            <a:off x="8024722" y="3328733"/>
            <a:ext cx="2978700" cy="3006506"/>
          </a:xfrm>
          <a:prstGeom prst="rect">
            <a:avLst/>
          </a:prstGeom>
          <a:ln>
            <a:solidFill>
              <a:schemeClr val="accent1"/>
            </a:solidFill>
          </a:ln>
        </p:spPr>
      </p:pic>
      <p:pic>
        <p:nvPicPr>
          <p:cNvPr id="6" name="图片 5"/>
          <p:cNvPicPr>
            <a:picLocks noChangeAspect="1"/>
          </p:cNvPicPr>
          <p:nvPr/>
        </p:nvPicPr>
        <p:blipFill rotWithShape="1">
          <a:blip r:embed="rId3"/>
          <a:srcRect b="7919"/>
          <a:stretch>
            <a:fillRect/>
          </a:stretch>
        </p:blipFill>
        <p:spPr>
          <a:xfrm>
            <a:off x="7814541" y="1215435"/>
            <a:ext cx="3370911" cy="18710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p>
          <a:p>
            <a:pPr lvl="1" eaLnBrk="1" hangingPunct="1">
              <a:lnSpc>
                <a:spcPct val="150000"/>
              </a:lnSpc>
            </a:pPr>
            <a:r>
              <a:rPr lang="en-US" altLang="zh-CN" sz="2200" dirty="0"/>
              <a:t>6763</a:t>
            </a:r>
            <a:r>
              <a:rPr lang="zh-CN" altLang="en-US" sz="2200" dirty="0"/>
              <a:t>个汉字 </a:t>
            </a:r>
          </a:p>
          <a:p>
            <a:pPr eaLnBrk="1" hangingPunct="1">
              <a:lnSpc>
                <a:spcPct val="150000"/>
              </a:lnSpc>
            </a:pPr>
            <a:r>
              <a:rPr lang="en-US" altLang="zh-CN" dirty="0"/>
              <a:t>GB13000-1993</a:t>
            </a:r>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50000"/>
              </a:lnSpc>
            </a:pPr>
            <a:r>
              <a:rPr lang="en-US" altLang="zh-CN" dirty="0"/>
              <a:t>GB18030-2000   (1/2/4</a:t>
            </a:r>
            <a:r>
              <a:rPr lang="zh-CN" altLang="en-US" dirty="0"/>
              <a:t>字节编码</a:t>
            </a:r>
            <a:r>
              <a:rPr lang="en-US" altLang="zh-CN" dirty="0"/>
              <a:t>)</a:t>
            </a:r>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pic>
        <p:nvPicPr>
          <p:cNvPr id="5" name="图片 4"/>
          <p:cNvPicPr>
            <a:picLocks noChangeAspect="1"/>
          </p:cNvPicPr>
          <p:nvPr/>
        </p:nvPicPr>
        <p:blipFill rotWithShape="1">
          <a:blip r:embed="rId2">
            <a:clrChange>
              <a:clrFrom>
                <a:srgbClr val="FFFFFF"/>
              </a:clrFrom>
              <a:clrTo>
                <a:srgbClr val="FFFFFF">
                  <a:alpha val="0"/>
                </a:srgbClr>
              </a:clrTo>
            </a:clrChange>
          </a:blip>
          <a:srcRect t="16095"/>
          <a:stretch>
            <a:fillRect/>
          </a:stretch>
        </p:blipFill>
        <p:spPr>
          <a:xfrm>
            <a:off x="6326534" y="942764"/>
            <a:ext cx="5509867" cy="3469353"/>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algn="l"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p>
          <a:p>
            <a:pPr eaLnBrk="1" hangingPunct="1">
              <a:lnSpc>
                <a:spcPct val="150000"/>
              </a:lnSpc>
            </a:pPr>
            <a:r>
              <a:rPr lang="zh-CN" altLang="en-US" dirty="0"/>
              <a:t>为所有语言中的字符分配唯一的代码</a:t>
            </a:r>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p>
          <a:p>
            <a:pPr eaLnBrk="1" hangingPunct="1">
              <a:lnSpc>
                <a:spcPct val="150000"/>
              </a:lnSpc>
            </a:pPr>
            <a:r>
              <a:rPr lang="zh-CN" altLang="en-US" dirty="0"/>
              <a:t>提供唯一的代码</a:t>
            </a:r>
          </a:p>
          <a:p>
            <a:pPr lvl="1" eaLnBrk="1" hangingPunct="1">
              <a:lnSpc>
                <a:spcPct val="150000"/>
              </a:lnSpc>
            </a:pPr>
            <a:r>
              <a:rPr lang="zh-CN" altLang="en-US" dirty="0"/>
              <a:t>不论任何平台</a:t>
            </a:r>
          </a:p>
          <a:p>
            <a:pPr lvl="1" eaLnBrk="1" hangingPunct="1">
              <a:lnSpc>
                <a:spcPct val="150000"/>
              </a:lnSpc>
            </a:pPr>
            <a:r>
              <a:rPr lang="zh-CN" altLang="en-US" dirty="0"/>
              <a:t>不论任何程序</a:t>
            </a:r>
          </a:p>
          <a:p>
            <a:pPr lvl="1" eaLnBrk="1" hangingPunct="1">
              <a:lnSpc>
                <a:spcPct val="150000"/>
              </a:lnSpc>
            </a:pPr>
            <a:r>
              <a:rPr lang="zh-CN" altLang="en-US" dirty="0"/>
              <a:t>不论任何语言</a:t>
            </a:r>
          </a:p>
          <a:p>
            <a:endParaRPr lang="zh-CN" altLang="en-US" dirty="0"/>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p>
          <a:p>
            <a:pPr lvl="1" eaLnBrk="1" hangingPunct="1">
              <a:lnSpc>
                <a:spcPct val="150000"/>
              </a:lnSpc>
            </a:pPr>
            <a:r>
              <a:rPr lang="en-US" altLang="zh-CN" dirty="0"/>
              <a:t>ISO 10646 </a:t>
            </a:r>
          </a:p>
          <a:p>
            <a:pPr lvl="1" eaLnBrk="1" hangingPunct="1">
              <a:lnSpc>
                <a:spcPct val="150000"/>
              </a:lnSpc>
            </a:pPr>
            <a:r>
              <a:rPr lang="en-US" altLang="zh-CN" dirty="0"/>
              <a:t>UCS-2 UCS-4</a:t>
            </a:r>
          </a:p>
          <a:p>
            <a:pPr eaLnBrk="1" hangingPunct="1">
              <a:lnSpc>
                <a:spcPct val="150000"/>
              </a:lnSpc>
            </a:pPr>
            <a:r>
              <a:rPr lang="zh-CN" altLang="en-US" dirty="0"/>
              <a:t>大一统的</a:t>
            </a:r>
            <a:r>
              <a:rPr lang="en-US" altLang="zh-CN" dirty="0"/>
              <a:t>UTF (Unicode Transform format)</a:t>
            </a:r>
          </a:p>
          <a:p>
            <a:pPr lvl="1">
              <a:lnSpc>
                <a:spcPct val="150000"/>
              </a:lnSpc>
            </a:pPr>
            <a:r>
              <a:rPr lang="en-US" altLang="zh-CN" b="1" dirty="0"/>
              <a:t>UTF-7 </a:t>
            </a:r>
            <a:r>
              <a:rPr lang="en-US" altLang="zh-CN" dirty="0"/>
              <a:t>   1-4Byte    ASCII </a:t>
            </a:r>
            <a:r>
              <a:rPr lang="zh-CN" altLang="en-US" dirty="0"/>
              <a:t>（</a:t>
            </a:r>
            <a:r>
              <a:rPr lang="en-US" altLang="zh-CN" dirty="0"/>
              <a:t>MAIL</a:t>
            </a:r>
            <a:r>
              <a:rPr lang="zh-CN" altLang="en-US" dirty="0"/>
              <a:t>）   用“</a:t>
            </a:r>
            <a:r>
              <a:rPr lang="en-US" altLang="zh-CN" dirty="0"/>
              <a:t>+</a:t>
            </a:r>
            <a:r>
              <a:rPr lang="zh-CN" altLang="en-US" dirty="0"/>
              <a:t>”</a:t>
            </a:r>
            <a:r>
              <a:rPr lang="en-US" altLang="zh-CN" dirty="0"/>
              <a:t> </a:t>
            </a:r>
            <a:r>
              <a:rPr lang="zh-CN" altLang="en-US" dirty="0"/>
              <a:t>“</a:t>
            </a:r>
            <a:r>
              <a:rPr lang="en-US" altLang="zh-CN" dirty="0"/>
              <a:t>-</a:t>
            </a:r>
            <a:r>
              <a:rPr lang="zh-CN" altLang="en-US" dirty="0"/>
              <a:t>”来区分</a:t>
            </a:r>
            <a:endParaRPr lang="en-US" altLang="zh-CN" dirty="0"/>
          </a:p>
          <a:p>
            <a:pPr lvl="1">
              <a:lnSpc>
                <a:spcPct val="150000"/>
              </a:lnSpc>
            </a:pPr>
            <a:r>
              <a:rPr lang="en-US" altLang="zh-CN" b="1" dirty="0"/>
              <a:t>UTF-8</a:t>
            </a:r>
            <a:r>
              <a:rPr lang="en-US" altLang="zh-CN" dirty="0"/>
              <a:t>    1-4Byte    </a:t>
            </a:r>
            <a:r>
              <a:rPr lang="zh-CN" altLang="en-US" dirty="0"/>
              <a:t>兼容</a:t>
            </a:r>
            <a:r>
              <a:rPr lang="en-US" altLang="zh-CN" dirty="0"/>
              <a:t>ASCII  (WEB/OS)</a:t>
            </a:r>
          </a:p>
          <a:p>
            <a:pPr lvl="1">
              <a:lnSpc>
                <a:spcPct val="150000"/>
              </a:lnSpc>
            </a:pPr>
            <a:r>
              <a:rPr lang="en-US" altLang="zh-CN" b="1" dirty="0"/>
              <a:t>UTF-16</a:t>
            </a:r>
            <a:r>
              <a:rPr lang="en-US" altLang="zh-CN" dirty="0"/>
              <a:t>   2/4Byte   (Windows/JAVA)</a:t>
            </a:r>
          </a:p>
          <a:p>
            <a:pPr lvl="1">
              <a:lnSpc>
                <a:spcPct val="150000"/>
              </a:lnSpc>
            </a:pPr>
            <a:r>
              <a:rPr lang="en-US" altLang="zh-CN" b="1" dirty="0"/>
              <a:t>UTF-32</a:t>
            </a:r>
            <a:r>
              <a:rPr lang="en-US" altLang="zh-CN" dirty="0"/>
              <a:t>   4Byte</a:t>
            </a:r>
          </a:p>
          <a:p>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 = 128+2 = </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p>
          <a:p>
            <a:pPr>
              <a:lnSpc>
                <a:spcPct val="150000"/>
              </a:lnSpc>
            </a:pPr>
            <a:r>
              <a:rPr lang="en-US" altLang="zh-CN" sz="2800" b="1" spc="300" dirty="0">
                <a:latin typeface="Consolas" panose="020B0609020204030204" pitchFamily="49" charset="0"/>
                <a:cs typeface="Segoe UI" panose="020B0502040204020203" pitchFamily="34" charset="0"/>
              </a:rPr>
              <a:t>65539= 65536+3 = 10000000000000011</a:t>
            </a:r>
          </a:p>
          <a:p>
            <a:pPr>
              <a:lnSpc>
                <a:spcPct val="150000"/>
              </a:lnSpc>
            </a:pPr>
            <a:r>
              <a:rPr lang="en-US" altLang="zh-CN" sz="2800" b="1" spc="300" dirty="0">
                <a:latin typeface="Consolas" panose="020B0609020204030204" pitchFamily="49" charset="0"/>
                <a:cs typeface="Segoe UI" panose="020B0502040204020203" pitchFamily="34" charset="0"/>
              </a:rPr>
              <a:t>2010 </a:t>
            </a:r>
            <a:r>
              <a:rPr lang="en-US" altLang="zh-CN" sz="2800" b="1" spc="300">
                <a:latin typeface="Consolas" panose="020B0609020204030204" pitchFamily="49" charset="0"/>
                <a:cs typeface="Segoe UI" panose="020B0502040204020203" pitchFamily="34" charset="0"/>
              </a:rPr>
              <a:t>= 2047-37 = 111</a:t>
            </a:r>
            <a:r>
              <a:rPr lang="en-US" altLang="zh-CN" sz="2800" b="1" spc="300">
                <a:solidFill>
                  <a:schemeClr val="accent2"/>
                </a:solidFill>
                <a:latin typeface="Consolas" panose="020B0609020204030204" pitchFamily="49" charset="0"/>
                <a:cs typeface="Segoe UI" panose="020B0502040204020203" pitchFamily="34" charset="0"/>
              </a:rPr>
              <a:t>1111</a:t>
            </a:r>
            <a:r>
              <a:rPr lang="en-US" altLang="zh-CN" sz="2800" b="1" spc="300">
                <a:latin typeface="Consolas" panose="020B0609020204030204" pitchFamily="49" charset="0"/>
                <a:cs typeface="Segoe UI" panose="020B0502040204020203" pitchFamily="34" charset="0"/>
              </a:rPr>
              <a:t>1111-32-4-1</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p>
          <a:p>
            <a:pPr>
              <a:lnSpc>
                <a:spcPct val="150000"/>
              </a:lnSpc>
            </a:pPr>
            <a:r>
              <a:rPr lang="en-US" altLang="zh-CN" sz="2800" b="1" spc="300" dirty="0">
                <a:latin typeface="Consolas" panose="020B0609020204030204" pitchFamily="49" charset="0"/>
                <a:cs typeface="Segoe UI" panose="020B0502040204020203" pitchFamily="34" charset="0"/>
              </a:rPr>
              <a:t>17/128 = 10001/10000000 = 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445788" y="1069854"/>
            <a:ext cx="8039513" cy="4718292"/>
          </a:xfrm>
          <a:prstGeom prst="rect">
            <a:avLst/>
          </a:prstGeom>
          <a:solidFill>
            <a:srgbClr val="FFC000"/>
          </a:solidFill>
          <a:ln>
            <a:solidFill>
              <a:schemeClr val="accent2">
                <a:lumMod val="75000"/>
              </a:schemeClr>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记事本编码区别？  </a:t>
            </a:r>
          </a:p>
        </p:txBody>
      </p:sp>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p>
          <a:p>
            <a:pPr>
              <a:lnSpc>
                <a:spcPct val="130000"/>
              </a:lnSpc>
            </a:pPr>
            <a:r>
              <a:rPr lang="en-US" altLang="zh-CN" dirty="0">
                <a:latin typeface="微软雅黑" panose="020B0503020204020204" pitchFamily="34" charset="-122"/>
                <a:ea typeface="微软雅黑" panose="020B0503020204020204" pitchFamily="34" charset="-122"/>
                <a:hlinkClick r:id="rId3"/>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7221619" y="2379441"/>
            <a:ext cx="4129616" cy="2007818"/>
          </a:xfrm>
          <a:prstGeom prst="rect">
            <a:avLst/>
          </a:prstGeom>
          <a:ln>
            <a:solidFill>
              <a:schemeClr val="accent1"/>
            </a:solid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t>2.3 </a:t>
            </a:r>
            <a:r>
              <a:rPr lang="zh-CN" altLang="en-US" b="1" dirty="0"/>
              <a:t>非数值数据的表示法</a:t>
            </a:r>
            <a:endParaRPr lang="en-US" altLang="zh-CN" b="1" dirty="0"/>
          </a:p>
          <a:p>
            <a:pPr eaLnBrk="1" hangingPunct="1">
              <a:lnSpc>
                <a:spcPct val="150000"/>
              </a:lnSpc>
              <a:defRPr/>
            </a:pPr>
            <a:r>
              <a:rPr lang="en-US" altLang="zh-CN" b="1" dirty="0">
                <a:solidFill>
                  <a:srgbClr val="C00000"/>
                </a:solidFill>
              </a:rPr>
              <a:t>2.4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2.4.1 </a:t>
            </a:r>
            <a:r>
              <a:rPr lang="zh-CN" altLang="en-US" b="1" dirty="0">
                <a:solidFill>
                  <a:srgbClr val="C00000"/>
                </a:solidFill>
              </a:rPr>
              <a:t>码距与校验</a:t>
            </a:r>
            <a:endParaRPr lang="en-US" altLang="zh-CN" b="1" dirty="0">
              <a:solidFill>
                <a:srgbClr val="C00000"/>
              </a:solidFill>
            </a:endParaRPr>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身份证的秘密</a:t>
            </a:r>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graphicFrame>
        <p:nvGraphicFramePr>
          <p:cNvPr id="5" name="表格 4"/>
          <p:cNvGraphicFramePr>
            <a:graphicFrameLocks noGrp="1"/>
          </p:cNvGraphicFramePr>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extLst>
                    <a:ext uri="{9D8B030D-6E8A-4147-A177-3AD203B41FA5}">
                      <a16:colId xmlns:a16="http://schemas.microsoft.com/office/drawing/2014/main" val="20000"/>
                    </a:ext>
                  </a:extLst>
                </a:gridCol>
                <a:gridCol w="456757">
                  <a:extLst>
                    <a:ext uri="{9D8B030D-6E8A-4147-A177-3AD203B41FA5}">
                      <a16:colId xmlns:a16="http://schemas.microsoft.com/office/drawing/2014/main" val="20001"/>
                    </a:ext>
                  </a:extLst>
                </a:gridCol>
                <a:gridCol w="456757">
                  <a:extLst>
                    <a:ext uri="{9D8B030D-6E8A-4147-A177-3AD203B41FA5}">
                      <a16:colId xmlns:a16="http://schemas.microsoft.com/office/drawing/2014/main" val="20002"/>
                    </a:ext>
                  </a:extLst>
                </a:gridCol>
                <a:gridCol w="456757">
                  <a:extLst>
                    <a:ext uri="{9D8B030D-6E8A-4147-A177-3AD203B41FA5}">
                      <a16:colId xmlns:a16="http://schemas.microsoft.com/office/drawing/2014/main" val="20003"/>
                    </a:ext>
                  </a:extLst>
                </a:gridCol>
                <a:gridCol w="456757">
                  <a:extLst>
                    <a:ext uri="{9D8B030D-6E8A-4147-A177-3AD203B41FA5}">
                      <a16:colId xmlns:a16="http://schemas.microsoft.com/office/drawing/2014/main" val="20004"/>
                    </a:ext>
                  </a:extLst>
                </a:gridCol>
                <a:gridCol w="456757">
                  <a:extLst>
                    <a:ext uri="{9D8B030D-6E8A-4147-A177-3AD203B41FA5}">
                      <a16:colId xmlns:a16="http://schemas.microsoft.com/office/drawing/2014/main" val="20005"/>
                    </a:ext>
                  </a:extLst>
                </a:gridCol>
                <a:gridCol w="456757">
                  <a:extLst>
                    <a:ext uri="{9D8B030D-6E8A-4147-A177-3AD203B41FA5}">
                      <a16:colId xmlns:a16="http://schemas.microsoft.com/office/drawing/2014/main" val="20006"/>
                    </a:ext>
                  </a:extLst>
                </a:gridCol>
                <a:gridCol w="456757">
                  <a:extLst>
                    <a:ext uri="{9D8B030D-6E8A-4147-A177-3AD203B41FA5}">
                      <a16:colId xmlns:a16="http://schemas.microsoft.com/office/drawing/2014/main" val="20007"/>
                    </a:ext>
                  </a:extLst>
                </a:gridCol>
                <a:gridCol w="456757">
                  <a:extLst>
                    <a:ext uri="{9D8B030D-6E8A-4147-A177-3AD203B41FA5}">
                      <a16:colId xmlns:a16="http://schemas.microsoft.com/office/drawing/2014/main" val="20008"/>
                    </a:ext>
                  </a:extLst>
                </a:gridCol>
                <a:gridCol w="456757">
                  <a:extLst>
                    <a:ext uri="{9D8B030D-6E8A-4147-A177-3AD203B41FA5}">
                      <a16:colId xmlns:a16="http://schemas.microsoft.com/office/drawing/2014/main" val="20009"/>
                    </a:ext>
                  </a:extLst>
                </a:gridCol>
                <a:gridCol w="456757">
                  <a:extLst>
                    <a:ext uri="{9D8B030D-6E8A-4147-A177-3AD203B41FA5}">
                      <a16:colId xmlns:a16="http://schemas.microsoft.com/office/drawing/2014/main" val="20010"/>
                    </a:ext>
                  </a:extLst>
                </a:gridCol>
                <a:gridCol w="456757">
                  <a:extLst>
                    <a:ext uri="{9D8B030D-6E8A-4147-A177-3AD203B41FA5}">
                      <a16:colId xmlns:a16="http://schemas.microsoft.com/office/drawing/2014/main" val="20011"/>
                    </a:ext>
                  </a:extLst>
                </a:gridCol>
                <a:gridCol w="456757">
                  <a:extLst>
                    <a:ext uri="{9D8B030D-6E8A-4147-A177-3AD203B41FA5}">
                      <a16:colId xmlns:a16="http://schemas.microsoft.com/office/drawing/2014/main" val="20012"/>
                    </a:ext>
                  </a:extLst>
                </a:gridCol>
                <a:gridCol w="456757">
                  <a:extLst>
                    <a:ext uri="{9D8B030D-6E8A-4147-A177-3AD203B41FA5}">
                      <a16:colId xmlns:a16="http://schemas.microsoft.com/office/drawing/2014/main" val="20013"/>
                    </a:ext>
                  </a:extLst>
                </a:gridCol>
                <a:gridCol w="456757">
                  <a:extLst>
                    <a:ext uri="{9D8B030D-6E8A-4147-A177-3AD203B41FA5}">
                      <a16:colId xmlns:a16="http://schemas.microsoft.com/office/drawing/2014/main" val="20014"/>
                    </a:ext>
                  </a:extLst>
                </a:gridCol>
                <a:gridCol w="456757">
                  <a:extLst>
                    <a:ext uri="{9D8B030D-6E8A-4147-A177-3AD203B41FA5}">
                      <a16:colId xmlns:a16="http://schemas.microsoft.com/office/drawing/2014/main" val="20015"/>
                    </a:ext>
                  </a:extLst>
                </a:gridCol>
                <a:gridCol w="456757">
                  <a:extLst>
                    <a:ext uri="{9D8B030D-6E8A-4147-A177-3AD203B41FA5}">
                      <a16:colId xmlns:a16="http://schemas.microsoft.com/office/drawing/2014/main" val="20016"/>
                    </a:ext>
                  </a:extLst>
                </a:gridCol>
                <a:gridCol w="456757">
                  <a:extLst>
                    <a:ext uri="{9D8B030D-6E8A-4147-A177-3AD203B41FA5}">
                      <a16:colId xmlns:a16="http://schemas.microsoft.com/office/drawing/2014/main" val="20017"/>
                    </a:ext>
                  </a:extLst>
                </a:gridCol>
                <a:gridCol w="456757">
                  <a:extLst>
                    <a:ext uri="{9D8B030D-6E8A-4147-A177-3AD203B41FA5}">
                      <a16:colId xmlns:a16="http://schemas.microsoft.com/office/drawing/2014/main" val="20018"/>
                    </a:ext>
                  </a:extLst>
                </a:gridCol>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p>
                  </a:txBody>
                  <a:tcPr marL="117948" marR="117948" marT="58991" marB="58991">
                    <a:solidFill>
                      <a:srgbClr val="92D05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出生年月日</a:t>
                      </a:r>
                    </a:p>
                  </a:txBody>
                  <a:tcPr marL="117948" marR="117948" marT="58991" marB="58991">
                    <a:solidFill>
                      <a:srgbClr val="00B05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顺序码</a:t>
                      </a:r>
                    </a:p>
                  </a:txBody>
                  <a:tcPr marL="117948" marR="117948" marT="58991" marB="58991">
                    <a:solidFill>
                      <a:srgbClr val="00B0F0"/>
                    </a:solidFill>
                  </a:tcPr>
                </a:tc>
                <a:tc hMerge="1">
                  <a:txBody>
                    <a:bodyPr/>
                    <a:lstStyle/>
                    <a:p>
                      <a:endParaRPr lang="zh-CN"/>
                    </a:p>
                  </a:txBody>
                  <a:tcPr/>
                </a:tc>
                <a:tc h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a:t>
                      </a:r>
                    </a:p>
                  </a:txBody>
                  <a:tcPr marL="117948" marR="117948" marT="58991" marB="58991">
                    <a:solidFill>
                      <a:srgbClr val="FFC000"/>
                    </a:solidFill>
                  </a:tcPr>
                </a:tc>
                <a:extLst>
                  <a:ext uri="{0D108BD9-81ED-4DB2-BD59-A6C34878D82A}">
                    <a16:rowId xmlns:a16="http://schemas.microsoft.com/office/drawing/2014/main" val="10000"/>
                  </a:ext>
                </a:extLst>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extLst>
                  <a:ext uri="{0D108BD9-81ED-4DB2-BD59-A6C34878D82A}">
                    <a16:rowId xmlns:a16="http://schemas.microsoft.com/office/drawing/2014/main" val="10001"/>
                  </a:ext>
                </a:extLst>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extLst>
                    <a:ext uri="{9D8B030D-6E8A-4147-A177-3AD203B41FA5}">
                      <a16:colId xmlns:a16="http://schemas.microsoft.com/office/drawing/2014/main" val="20000"/>
                    </a:ext>
                  </a:extLst>
                </a:gridCol>
                <a:gridCol w="723199">
                  <a:extLst>
                    <a:ext uri="{9D8B030D-6E8A-4147-A177-3AD203B41FA5}">
                      <a16:colId xmlns:a16="http://schemas.microsoft.com/office/drawing/2014/main" val="20001"/>
                    </a:ext>
                  </a:extLst>
                </a:gridCol>
                <a:gridCol w="723199">
                  <a:extLst>
                    <a:ext uri="{9D8B030D-6E8A-4147-A177-3AD203B41FA5}">
                      <a16:colId xmlns:a16="http://schemas.microsoft.com/office/drawing/2014/main" val="20002"/>
                    </a:ext>
                  </a:extLst>
                </a:gridCol>
                <a:gridCol w="723199">
                  <a:extLst>
                    <a:ext uri="{9D8B030D-6E8A-4147-A177-3AD203B41FA5}">
                      <a16:colId xmlns:a16="http://schemas.microsoft.com/office/drawing/2014/main" val="20003"/>
                    </a:ext>
                  </a:extLst>
                </a:gridCol>
                <a:gridCol w="723199">
                  <a:extLst>
                    <a:ext uri="{9D8B030D-6E8A-4147-A177-3AD203B41FA5}">
                      <a16:colId xmlns:a16="http://schemas.microsoft.com/office/drawing/2014/main" val="20004"/>
                    </a:ext>
                  </a:extLst>
                </a:gridCol>
                <a:gridCol w="723199">
                  <a:extLst>
                    <a:ext uri="{9D8B030D-6E8A-4147-A177-3AD203B41FA5}">
                      <a16:colId xmlns:a16="http://schemas.microsoft.com/office/drawing/2014/main" val="20005"/>
                    </a:ext>
                  </a:extLst>
                </a:gridCol>
                <a:gridCol w="723199">
                  <a:extLst>
                    <a:ext uri="{9D8B030D-6E8A-4147-A177-3AD203B41FA5}">
                      <a16:colId xmlns:a16="http://schemas.microsoft.com/office/drawing/2014/main" val="20006"/>
                    </a:ext>
                  </a:extLst>
                </a:gridCol>
                <a:gridCol w="723199">
                  <a:extLst>
                    <a:ext uri="{9D8B030D-6E8A-4147-A177-3AD203B41FA5}">
                      <a16:colId xmlns:a16="http://schemas.microsoft.com/office/drawing/2014/main" val="20007"/>
                    </a:ext>
                  </a:extLst>
                </a:gridCol>
                <a:gridCol w="723199">
                  <a:extLst>
                    <a:ext uri="{9D8B030D-6E8A-4147-A177-3AD203B41FA5}">
                      <a16:colId xmlns:a16="http://schemas.microsoft.com/office/drawing/2014/main" val="20008"/>
                    </a:ext>
                  </a:extLst>
                </a:gridCol>
                <a:gridCol w="723199">
                  <a:extLst>
                    <a:ext uri="{9D8B030D-6E8A-4147-A177-3AD203B41FA5}">
                      <a16:colId xmlns:a16="http://schemas.microsoft.com/office/drawing/2014/main" val="20009"/>
                    </a:ext>
                  </a:extLst>
                </a:gridCol>
                <a:gridCol w="723199">
                  <a:extLst>
                    <a:ext uri="{9D8B030D-6E8A-4147-A177-3AD203B41FA5}">
                      <a16:colId xmlns:a16="http://schemas.microsoft.com/office/drawing/2014/main" val="20010"/>
                    </a:ext>
                  </a:extLst>
                </a:gridCol>
                <a:gridCol w="723199">
                  <a:extLst>
                    <a:ext uri="{9D8B030D-6E8A-4147-A177-3AD203B41FA5}">
                      <a16:colId xmlns:a16="http://schemas.microsoft.com/office/drawing/2014/main" val="20011"/>
                    </a:ext>
                  </a:extLst>
                </a:gridCol>
              </a:tblGrid>
              <a:tr h="576732">
                <a:tc>
                  <a:txBody>
                    <a:bodyPr/>
                    <a:lstStyle/>
                    <a:p>
                      <a:pPr algn="ctr"/>
                      <a:r>
                        <a:rPr lang="zh-CN" altLang="en-US" sz="2000" dirty="0">
                          <a:latin typeface="Consolas" panose="020B0609020204030204" pitchFamily="49" charset="0"/>
                        </a:rPr>
                        <a:t>余数</a:t>
                      </a: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0"/>
                  </a:ext>
                </a:extLst>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银行卡编码规则</a:t>
            </a:r>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lnSpc>
                <a:spcPct val="150000"/>
              </a:lnSpc>
            </a:pPr>
            <a:r>
              <a:rPr lang="zh-CN" altLang="en-US" dirty="0"/>
              <a:t>最低位数字开始，左向将奇数位的数字求和</a:t>
            </a:r>
          </a:p>
          <a:p>
            <a:pPr>
              <a:lnSpc>
                <a:spcPct val="150000"/>
              </a:lnSpc>
            </a:pPr>
            <a:r>
              <a:rPr lang="zh-CN" altLang="en-US" dirty="0"/>
              <a:t>最低位数字开始，左向将偶数位的数字乘</a:t>
            </a:r>
            <a:r>
              <a:rPr lang="en-US" altLang="zh-CN" dirty="0"/>
              <a:t>2</a:t>
            </a:r>
            <a:r>
              <a:rPr lang="zh-CN" altLang="en-US" dirty="0"/>
              <a:t>，积</a:t>
            </a:r>
            <a:r>
              <a:rPr lang="en-US" altLang="zh-CN" dirty="0"/>
              <a:t>&gt;9</a:t>
            </a:r>
            <a:r>
              <a:rPr lang="zh-CN" altLang="en-US" dirty="0"/>
              <a:t>则减</a:t>
            </a:r>
            <a:r>
              <a:rPr lang="en-US" altLang="zh-CN" dirty="0"/>
              <a:t>9</a:t>
            </a:r>
            <a:r>
              <a:rPr lang="zh-CN" altLang="en-US" dirty="0"/>
              <a:t>，再求和</a:t>
            </a:r>
          </a:p>
          <a:p>
            <a:pPr algn="just">
              <a:lnSpc>
                <a:spcPct val="150000"/>
              </a:lnSpc>
            </a:pPr>
            <a:r>
              <a:rPr lang="zh-CN" altLang="en-US" dirty="0"/>
              <a:t>将奇数位总和加偶数位总和，结果可以被</a:t>
            </a:r>
            <a:r>
              <a:rPr lang="en-US" altLang="zh-CN" dirty="0"/>
              <a:t>10</a:t>
            </a:r>
            <a:r>
              <a:rPr lang="zh-CN" altLang="en-US" dirty="0"/>
              <a:t>整除</a:t>
            </a:r>
          </a:p>
          <a:p>
            <a:endParaRPr lang="zh-CN" altLang="en-US" dirty="0"/>
          </a:p>
        </p:txBody>
      </p:sp>
      <p:graphicFrame>
        <p:nvGraphicFramePr>
          <p:cNvPr id="5" name="表格 4"/>
          <p:cNvGraphicFramePr>
            <a:graphicFrameLocks noGrp="1"/>
          </p:cNvGraphicFramePr>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extLst>
                    <a:ext uri="{9D8B030D-6E8A-4147-A177-3AD203B41FA5}">
                      <a16:colId xmlns:a16="http://schemas.microsoft.com/office/drawing/2014/main" val="20000"/>
                    </a:ext>
                  </a:extLst>
                </a:gridCol>
                <a:gridCol w="497346">
                  <a:extLst>
                    <a:ext uri="{9D8B030D-6E8A-4147-A177-3AD203B41FA5}">
                      <a16:colId xmlns:a16="http://schemas.microsoft.com/office/drawing/2014/main" val="20001"/>
                    </a:ext>
                  </a:extLst>
                </a:gridCol>
                <a:gridCol w="497346">
                  <a:extLst>
                    <a:ext uri="{9D8B030D-6E8A-4147-A177-3AD203B41FA5}">
                      <a16:colId xmlns:a16="http://schemas.microsoft.com/office/drawing/2014/main" val="20002"/>
                    </a:ext>
                  </a:extLst>
                </a:gridCol>
                <a:gridCol w="497346">
                  <a:extLst>
                    <a:ext uri="{9D8B030D-6E8A-4147-A177-3AD203B41FA5}">
                      <a16:colId xmlns:a16="http://schemas.microsoft.com/office/drawing/2014/main" val="20003"/>
                    </a:ext>
                  </a:extLst>
                </a:gridCol>
                <a:gridCol w="497346">
                  <a:extLst>
                    <a:ext uri="{9D8B030D-6E8A-4147-A177-3AD203B41FA5}">
                      <a16:colId xmlns:a16="http://schemas.microsoft.com/office/drawing/2014/main" val="20004"/>
                    </a:ext>
                  </a:extLst>
                </a:gridCol>
                <a:gridCol w="497346">
                  <a:extLst>
                    <a:ext uri="{9D8B030D-6E8A-4147-A177-3AD203B41FA5}">
                      <a16:colId xmlns:a16="http://schemas.microsoft.com/office/drawing/2014/main" val="20005"/>
                    </a:ext>
                  </a:extLst>
                </a:gridCol>
                <a:gridCol w="497346">
                  <a:extLst>
                    <a:ext uri="{9D8B030D-6E8A-4147-A177-3AD203B41FA5}">
                      <a16:colId xmlns:a16="http://schemas.microsoft.com/office/drawing/2014/main" val="20006"/>
                    </a:ext>
                  </a:extLst>
                </a:gridCol>
                <a:gridCol w="497346">
                  <a:extLst>
                    <a:ext uri="{9D8B030D-6E8A-4147-A177-3AD203B41FA5}">
                      <a16:colId xmlns:a16="http://schemas.microsoft.com/office/drawing/2014/main" val="20007"/>
                    </a:ext>
                  </a:extLst>
                </a:gridCol>
                <a:gridCol w="497346">
                  <a:extLst>
                    <a:ext uri="{9D8B030D-6E8A-4147-A177-3AD203B41FA5}">
                      <a16:colId xmlns:a16="http://schemas.microsoft.com/office/drawing/2014/main" val="20008"/>
                    </a:ext>
                  </a:extLst>
                </a:gridCol>
                <a:gridCol w="497346">
                  <a:extLst>
                    <a:ext uri="{9D8B030D-6E8A-4147-A177-3AD203B41FA5}">
                      <a16:colId xmlns:a16="http://schemas.microsoft.com/office/drawing/2014/main" val="20009"/>
                    </a:ext>
                  </a:extLst>
                </a:gridCol>
                <a:gridCol w="497346">
                  <a:extLst>
                    <a:ext uri="{9D8B030D-6E8A-4147-A177-3AD203B41FA5}">
                      <a16:colId xmlns:a16="http://schemas.microsoft.com/office/drawing/2014/main" val="20010"/>
                    </a:ext>
                  </a:extLst>
                </a:gridCol>
                <a:gridCol w="497346">
                  <a:extLst>
                    <a:ext uri="{9D8B030D-6E8A-4147-A177-3AD203B41FA5}">
                      <a16:colId xmlns:a16="http://schemas.microsoft.com/office/drawing/2014/main" val="20011"/>
                    </a:ext>
                  </a:extLst>
                </a:gridCol>
                <a:gridCol w="497346">
                  <a:extLst>
                    <a:ext uri="{9D8B030D-6E8A-4147-A177-3AD203B41FA5}">
                      <a16:colId xmlns:a16="http://schemas.microsoft.com/office/drawing/2014/main" val="20012"/>
                    </a:ext>
                  </a:extLst>
                </a:gridCol>
                <a:gridCol w="497346">
                  <a:extLst>
                    <a:ext uri="{9D8B030D-6E8A-4147-A177-3AD203B41FA5}">
                      <a16:colId xmlns:a16="http://schemas.microsoft.com/office/drawing/2014/main" val="20013"/>
                    </a:ext>
                  </a:extLst>
                </a:gridCol>
                <a:gridCol w="497346">
                  <a:extLst>
                    <a:ext uri="{9D8B030D-6E8A-4147-A177-3AD203B41FA5}">
                      <a16:colId xmlns:a16="http://schemas.microsoft.com/office/drawing/2014/main" val="20014"/>
                    </a:ext>
                  </a:extLst>
                </a:gridCol>
                <a:gridCol w="546860">
                  <a:extLst>
                    <a:ext uri="{9D8B030D-6E8A-4147-A177-3AD203B41FA5}">
                      <a16:colId xmlns:a16="http://schemas.microsoft.com/office/drawing/2014/main" val="20015"/>
                    </a:ext>
                  </a:extLst>
                </a:gridCol>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extLst>
                  <a:ext uri="{0D108BD9-81ED-4DB2-BD59-A6C34878D82A}">
                    <a16:rowId xmlns:a16="http://schemas.microsoft.com/office/drawing/2014/main" val="10000"/>
                  </a:ext>
                </a:extLst>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数据校验基本原理</a:t>
            </a:r>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b="1" dirty="0"/>
              <a:t>奇偶校验</a:t>
            </a:r>
            <a:endParaRPr lang="en-US" altLang="zh-CN" sz="2400" b="1"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b="1" dirty="0"/>
              <a:t>海明校验</a:t>
            </a:r>
            <a:endParaRPr lang="en-US" altLang="zh-CN" sz="2400" b="1"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zh-CN" altLang="en-US" sz="2400" b="1" dirty="0"/>
              <a:t>循环冗余校验</a:t>
            </a:r>
            <a:endParaRPr lang="en-US" altLang="zh-CN" sz="2400" b="1"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1000" r="9838" b="17882"/>
          <a:stretch>
            <a:fillRect/>
          </a:stretch>
        </p:blipFill>
        <p:spPr>
          <a:xfrm>
            <a:off x="6778019" y="3761276"/>
            <a:ext cx="4626582" cy="250537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solidFill>
                  <a:srgbClr val="1387B7"/>
                </a:solidFill>
              </a:rPr>
              <a:t>最小码距</a:t>
            </a:r>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码距实例</a:t>
            </a:r>
          </a:p>
        </p:txBody>
      </p:sp>
      <p:sp>
        <p:nvSpPr>
          <p:cNvPr id="6" name="内容占位符 5"/>
          <p:cNvSpPr>
            <a:spLocks noGrp="1"/>
          </p:cNvSpPr>
          <p:nvPr>
            <p:ph idx="1"/>
          </p:nvPr>
        </p:nvSpPr>
        <p:spPr>
          <a:xfrm>
            <a:off x="487822" y="942764"/>
            <a:ext cx="10515599" cy="1290073"/>
          </a:xfrm>
        </p:spPr>
        <p:txBody>
          <a:bodyPr/>
          <a:lstStyle/>
          <a:p>
            <a:r>
              <a:rPr lang="zh-CN" altLang="en-US" dirty="0"/>
              <a:t>第一代穿孔饭卡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3"/>
            <a:stretch>
              <a:fillRect/>
            </a:stretch>
          </p:blipFill>
          <p:spPr>
            <a:xfrm>
              <a:off x="6108404" y="2561781"/>
              <a:ext cx="5562600" cy="3371850"/>
            </a:xfrm>
            <a:prstGeom prst="rect">
              <a:avLst/>
            </a:prstGeom>
          </p:spPr>
        </p:pic>
        <p:sp>
          <p:nvSpPr>
            <p:cNvPr id="9" name="矩形 8"/>
            <p:cNvSpPr/>
            <p:nvPr/>
          </p:nvSpPr>
          <p:spPr>
            <a:xfrm>
              <a:off x="2038522" y="6077909"/>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第一代穿孔饭卡</a:t>
              </a: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894823" cy="4318173"/>
            <a:chOff x="976422" y="1391510"/>
            <a:chExt cx="3894823"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253201"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4</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253200"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253198"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3</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211583"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2399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校验码应用</a:t>
            </a:r>
          </a:p>
        </p:txBody>
      </p:sp>
      <p:sp>
        <p:nvSpPr>
          <p:cNvPr id="15" name="矩形 14"/>
          <p:cNvSpPr/>
          <p:nvPr/>
        </p:nvSpPr>
        <p:spPr>
          <a:xfrm>
            <a:off x="2985863" y="1963314"/>
            <a:ext cx="3965398" cy="47155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原始数据 </a:t>
            </a:r>
            <a:r>
              <a:rPr lang="en-US" altLang="zh-CN" sz="2400" dirty="0">
                <a:latin typeface="+mn-ea"/>
              </a:rPr>
              <a:t>k</a:t>
            </a:r>
            <a:r>
              <a:rPr lang="zh-CN" altLang="en-US" sz="2400" dirty="0">
                <a:latin typeface="+mn-ea"/>
              </a:rPr>
              <a:t>位</a:t>
            </a:r>
          </a:p>
        </p:txBody>
      </p:sp>
      <p:sp>
        <p:nvSpPr>
          <p:cNvPr id="16" name="矩形 15"/>
          <p:cNvSpPr/>
          <p:nvPr/>
        </p:nvSpPr>
        <p:spPr>
          <a:xfrm>
            <a:off x="6951261" y="1963314"/>
            <a:ext cx="2174132" cy="47155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校验数据 </a:t>
            </a:r>
            <a:r>
              <a:rPr lang="en-US" altLang="zh-CN" sz="2400" dirty="0">
                <a:latin typeface="+mn-ea"/>
              </a:rPr>
              <a:t>r</a:t>
            </a:r>
            <a:r>
              <a:rPr lang="zh-CN" altLang="en-US" sz="2400" dirty="0">
                <a:latin typeface="+mn-ea"/>
              </a:rPr>
              <a:t>位</a:t>
            </a:r>
          </a:p>
        </p:txBody>
      </p:sp>
      <p:grpSp>
        <p:nvGrpSpPr>
          <p:cNvPr id="22" name="组合 21"/>
          <p:cNvGrpSpPr/>
          <p:nvPr/>
        </p:nvGrpSpPr>
        <p:grpSpPr>
          <a:xfrm>
            <a:off x="2974977" y="2420581"/>
            <a:ext cx="6150416" cy="528717"/>
            <a:chOff x="3605538" y="2397234"/>
            <a:chExt cx="4820558" cy="528717"/>
          </a:xfrm>
        </p:grpSpPr>
        <p:sp>
          <p:nvSpPr>
            <p:cNvPr id="17" name="文本框 16"/>
            <p:cNvSpPr txBox="1"/>
            <p:nvPr/>
          </p:nvSpPr>
          <p:spPr>
            <a:xfrm>
              <a:off x="5551136" y="2525841"/>
              <a:ext cx="747808" cy="400110"/>
            </a:xfrm>
            <a:prstGeom prst="rect">
              <a:avLst/>
            </a:prstGeom>
            <a:noFill/>
            <a:ln>
              <a:noFill/>
            </a:ln>
          </p:spPr>
          <p:txBody>
            <a:bodyPr wrap="none" rtlCol="0">
              <a:spAutoFit/>
            </a:bodyPr>
            <a:lstStyle/>
            <a:p>
              <a:r>
                <a:rPr lang="zh-CN" altLang="en-US" sz="2000" dirty="0">
                  <a:latin typeface="宋体" panose="02010600030101010101" pitchFamily="2" charset="-122"/>
                  <a:ea typeface="宋体" panose="02010600030101010101" pitchFamily="2" charset="-122"/>
                </a:rPr>
                <a:t>校验码</a:t>
              </a:r>
            </a:p>
          </p:txBody>
        </p:sp>
        <p:cxnSp>
          <p:nvCxnSpPr>
            <p:cNvPr id="18" name="直接连接符 17"/>
            <p:cNvCxnSpPr/>
            <p:nvPr/>
          </p:nvCxnSpPr>
          <p:spPr>
            <a:xfrm>
              <a:off x="3605538" y="2411524"/>
              <a:ext cx="0" cy="312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26096" y="2397234"/>
              <a:ext cx="0" cy="327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614070" y="2550848"/>
              <a:ext cx="48120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6916365" y="4040248"/>
            <a:ext cx="1619516" cy="1038606"/>
            <a:chOff x="6916365" y="4040248"/>
            <a:chExt cx="1619516" cy="1038606"/>
          </a:xfrm>
        </p:grpSpPr>
        <p:cxnSp>
          <p:nvCxnSpPr>
            <p:cNvPr id="29" name="直接箭头连接符 28"/>
            <p:cNvCxnSpPr>
              <a:stCxn id="28" idx="3"/>
              <a:endCxn id="27" idx="1"/>
            </p:cNvCxnSpPr>
            <p:nvPr/>
          </p:nvCxnSpPr>
          <p:spPr>
            <a:xfrm>
              <a:off x="7097359"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107548" y="4040248"/>
              <a:ext cx="1400792"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C00000"/>
                  </a:solidFill>
                  <a:latin typeface="+mj-ea"/>
                  <a:ea typeface="+mj-ea"/>
                </a:rPr>
                <a:t>校验码</a:t>
              </a:r>
              <a:r>
                <a:rPr lang="en-US" altLang="zh-CN" sz="2400" b="1" dirty="0">
                  <a:solidFill>
                    <a:srgbClr val="C00000"/>
                  </a:solidFill>
                  <a:latin typeface="+mj-ea"/>
                  <a:ea typeface="+mj-ea"/>
                </a:rPr>
                <a:t>’</a:t>
              </a:r>
              <a:endParaRPr lang="zh-CN" altLang="en-US" sz="2400" b="1" dirty="0">
                <a:solidFill>
                  <a:srgbClr val="C00000"/>
                </a:solidFill>
                <a:latin typeface="+mj-ea"/>
                <a:ea typeface="+mj-ea"/>
              </a:endParaRPr>
            </a:p>
          </p:txBody>
        </p:sp>
        <p:sp>
          <p:nvSpPr>
            <p:cNvPr id="39" name="圆角矩形 73"/>
            <p:cNvSpPr/>
            <p:nvPr/>
          </p:nvSpPr>
          <p:spPr>
            <a:xfrm>
              <a:off x="6916365" y="4488623"/>
              <a:ext cx="1619516" cy="590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grpSp>
      <p:grpSp>
        <p:nvGrpSpPr>
          <p:cNvPr id="23" name="组合 22"/>
          <p:cNvGrpSpPr/>
          <p:nvPr/>
        </p:nvGrpSpPr>
        <p:grpSpPr>
          <a:xfrm>
            <a:off x="669401" y="3799118"/>
            <a:ext cx="4682948" cy="1580548"/>
            <a:chOff x="669401" y="3799118"/>
            <a:chExt cx="4682948" cy="1580548"/>
          </a:xfrm>
        </p:grpSpPr>
        <p:sp>
          <p:nvSpPr>
            <p:cNvPr id="32" name="矩形 31"/>
            <p:cNvSpPr/>
            <p:nvPr/>
          </p:nvSpPr>
          <p:spPr>
            <a:xfrm>
              <a:off x="2189369"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编码电路</a:t>
              </a:r>
            </a:p>
          </p:txBody>
        </p:sp>
        <p:cxnSp>
          <p:nvCxnSpPr>
            <p:cNvPr id="33" name="直接箭头连接符 32"/>
            <p:cNvCxnSpPr/>
            <p:nvPr/>
          </p:nvCxnSpPr>
          <p:spPr>
            <a:xfrm>
              <a:off x="954233" y="4506926"/>
              <a:ext cx="1221708"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56144" y="4040248"/>
              <a:ext cx="1114916"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00B050"/>
                  </a:solidFill>
                  <a:latin typeface="+mj-ea"/>
                  <a:ea typeface="+mj-ea"/>
                </a:rPr>
                <a:t>校验码</a:t>
              </a:r>
            </a:p>
          </p:txBody>
        </p:sp>
        <p:cxnSp>
          <p:nvCxnSpPr>
            <p:cNvPr id="35" name="直接箭头连接符 34"/>
            <p:cNvCxnSpPr>
              <a:stCxn id="32" idx="3"/>
              <a:endCxn id="28" idx="1"/>
            </p:cNvCxnSpPr>
            <p:nvPr/>
          </p:nvCxnSpPr>
          <p:spPr>
            <a:xfrm>
              <a:off x="3914572"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73"/>
            <p:cNvSpPr/>
            <p:nvPr/>
          </p:nvSpPr>
          <p:spPr>
            <a:xfrm>
              <a:off x="669401" y="3799118"/>
              <a:ext cx="1619516" cy="877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原始数据</a:t>
              </a:r>
            </a:p>
          </p:txBody>
        </p:sp>
        <p:sp>
          <p:nvSpPr>
            <p:cNvPr id="37" name="圆角矩形 73"/>
            <p:cNvSpPr/>
            <p:nvPr/>
          </p:nvSpPr>
          <p:spPr>
            <a:xfrm>
              <a:off x="701580" y="4565824"/>
              <a:ext cx="1619516" cy="438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8" name="圆角矩形 73"/>
            <p:cNvSpPr/>
            <p:nvPr/>
          </p:nvSpPr>
          <p:spPr>
            <a:xfrm>
              <a:off x="3732833" y="4478731"/>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1" name="圆角矩形 73"/>
            <p:cNvSpPr/>
            <p:nvPr/>
          </p:nvSpPr>
          <p:spPr>
            <a:xfrm>
              <a:off x="2242211"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发送方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5149314" y="4193713"/>
            <a:ext cx="1948045" cy="657130"/>
          </a:xfrm>
          <a:prstGeom prst="rect">
            <a:avLst/>
          </a:prstGeom>
          <a:solidFill>
            <a:schemeClr val="bg2">
              <a:lumMod val="75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传输</a:t>
            </a:r>
            <a:r>
              <a:rPr lang="en-US" altLang="zh-CN" sz="2400" b="1">
                <a:latin typeface="+mn-ea"/>
              </a:rPr>
              <a:t>/</a:t>
            </a:r>
            <a:r>
              <a:rPr lang="zh-CN" altLang="en-US" sz="2400" b="1">
                <a:latin typeface="+mn-ea"/>
              </a:rPr>
              <a:t>存储</a:t>
            </a:r>
            <a:endParaRPr lang="zh-CN" altLang="en-US" sz="2400" b="1" dirty="0">
              <a:latin typeface="+mn-ea"/>
            </a:endParaRPr>
          </a:p>
        </p:txBody>
      </p:sp>
      <p:grpSp>
        <p:nvGrpSpPr>
          <p:cNvPr id="47" name="组合 46"/>
          <p:cNvGrpSpPr/>
          <p:nvPr/>
        </p:nvGrpSpPr>
        <p:grpSpPr>
          <a:xfrm>
            <a:off x="8332102" y="3799118"/>
            <a:ext cx="3383869" cy="1581830"/>
            <a:chOff x="8332102" y="3799118"/>
            <a:chExt cx="3383869" cy="1581830"/>
          </a:xfrm>
        </p:grpSpPr>
        <p:sp>
          <p:nvSpPr>
            <p:cNvPr id="27" name="矩形 26"/>
            <p:cNvSpPr/>
            <p:nvPr/>
          </p:nvSpPr>
          <p:spPr>
            <a:xfrm>
              <a:off x="8332102"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解码</a:t>
              </a:r>
              <a:r>
                <a:rPr lang="zh-CN" altLang="en-US" sz="2400" b="1" dirty="0">
                  <a:latin typeface="+mn-ea"/>
                </a:rPr>
                <a:t>电路</a:t>
              </a:r>
            </a:p>
          </p:txBody>
        </p:sp>
        <p:cxnSp>
          <p:nvCxnSpPr>
            <p:cNvPr id="31" name="直接箭头连接符 30"/>
            <p:cNvCxnSpPr/>
            <p:nvPr/>
          </p:nvCxnSpPr>
          <p:spPr>
            <a:xfrm>
              <a:off x="10057304" y="4521567"/>
              <a:ext cx="1333181"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73"/>
            <p:cNvSpPr/>
            <p:nvPr/>
          </p:nvSpPr>
          <p:spPr>
            <a:xfrm>
              <a:off x="9931906" y="4474382"/>
              <a:ext cx="1619516" cy="595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2" name="圆角矩形 73"/>
            <p:cNvSpPr/>
            <p:nvPr/>
          </p:nvSpPr>
          <p:spPr>
            <a:xfrm>
              <a:off x="8437788" y="4785020"/>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接收方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9767360" y="3799118"/>
              <a:ext cx="1948611" cy="877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解码数据</a:t>
              </a:r>
            </a:p>
          </p:txBody>
        </p:sp>
      </p:grpSp>
      <p:pic>
        <p:nvPicPr>
          <p:cNvPr id="49" name="图片 48"/>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5816826" y="3779003"/>
            <a:ext cx="690562" cy="690562"/>
          </a:xfrm>
          <a:prstGeom prst="rect">
            <a:avLst/>
          </a:prstGeom>
        </p:spPr>
      </p:pic>
      <p:sp>
        <p:nvSpPr>
          <p:cNvPr id="52" name="圆角矩形 73"/>
          <p:cNvSpPr/>
          <p:nvPr/>
        </p:nvSpPr>
        <p:spPr>
          <a:xfrm>
            <a:off x="5352349"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mj-ea"/>
                <a:ea typeface="+mj-ea"/>
                <a:cs typeface="Times New Roman" panose="02020603050405020304" pitchFamily="18" charset="0"/>
              </a:rPr>
              <a:t>可能出错</a:t>
            </a:r>
            <a:endParaRPr lang="zh-CN" altLang="en-US" sz="24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b="1" dirty="0">
                <a:latin typeface="Segoe UI" panose="020B0502040204020203" pitchFamily="34" charset="0"/>
                <a:cs typeface="Segoe UI" panose="020B0502040204020203" pitchFamily="34" charset="0"/>
              </a:rPr>
              <a:t>1TB</a:t>
            </a:r>
            <a:r>
              <a:rPr lang="zh-CN" altLang="en-US" b="1" dirty="0">
                <a:latin typeface="Segoe UI" panose="020B0502040204020203" pitchFamily="34" charset="0"/>
                <a:cs typeface="Segoe UI" panose="020B0502040204020203" pitchFamily="34" charset="0"/>
              </a:rPr>
              <a:t>硬盘</a:t>
            </a:r>
            <a:r>
              <a:rPr lang="en-US" altLang="zh-CN" b="1" dirty="0">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Byte  </a:t>
            </a: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p>
          <a:p>
            <a:r>
              <a:rPr lang="en-US" altLang="zh-CN" b="1" dirty="0">
                <a:latin typeface="Segoe UI" panose="020B0502040204020203" pitchFamily="34" charset="0"/>
                <a:cs typeface="Segoe UI" panose="020B0502040204020203" pitchFamily="34" charset="0"/>
              </a:rPr>
              <a:t>100M</a:t>
            </a:r>
            <a:r>
              <a:rPr lang="zh-CN" altLang="en-US" b="1" dirty="0">
                <a:latin typeface="Segoe UI" panose="020B0502040204020203" pitchFamily="34" charset="0"/>
                <a:cs typeface="Segoe UI" panose="020B0502040204020203" pitchFamily="34" charset="0"/>
              </a:rPr>
              <a:t>宽带</a:t>
            </a:r>
            <a:r>
              <a:rPr lang="en-US" altLang="zh-CN" b="1" dirty="0">
                <a:latin typeface="Segoe UI" panose="020B0502040204020203" pitchFamily="34" charset="0"/>
                <a:cs typeface="Segoe UI" panose="020B0502040204020203" pitchFamily="34" charset="0"/>
              </a:rPr>
              <a:t> = ???</a:t>
            </a: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p>
          <a:p>
            <a:r>
              <a:rPr lang="zh-CN" altLang="en-US" b="1" dirty="0">
                <a:solidFill>
                  <a:srgbClr val="1387B7"/>
                </a:solidFill>
                <a:latin typeface="华文新魏" panose="02010800040101010101" pitchFamily="2" charset="-122"/>
              </a:rPr>
              <a:t>硬盘厂商</a:t>
            </a:r>
            <a:r>
              <a:rPr lang="en-US" altLang="zh-CN" b="1" dirty="0">
                <a:solidFill>
                  <a:srgbClr val="1387B7"/>
                </a:solidFill>
                <a:latin typeface="华文新魏" panose="02010800040101010101" pitchFamily="2" charset="-122"/>
              </a:rPr>
              <a:t> </a:t>
            </a:r>
            <a:r>
              <a:rPr lang="zh-CN" altLang="en-US" dirty="0">
                <a:latin typeface="华文新魏" panose="02010800040101010101" pitchFamily="2" charset="-122"/>
              </a:rPr>
              <a:t>及</a:t>
            </a:r>
            <a:r>
              <a:rPr lang="en-US" altLang="zh-CN" dirty="0">
                <a:latin typeface="华文新魏" panose="02010800040101010101" pitchFamily="2" charset="-122"/>
              </a:rPr>
              <a:t> </a:t>
            </a:r>
            <a:r>
              <a:rPr lang="zh-CN" altLang="en-US" b="1" dirty="0">
                <a:solidFill>
                  <a:srgbClr val="1387B7"/>
                </a:solidFill>
                <a:latin typeface="华文新魏" panose="02010800040101010101" pitchFamily="2" charset="-122"/>
              </a:rPr>
              <a:t>通讯行业</a:t>
            </a:r>
            <a:r>
              <a:rPr lang="zh-CN" altLang="en-US" dirty="0">
                <a:latin typeface="华文新魏" panose="02010800040101010101" pitchFamily="2" charset="-122"/>
              </a:rPr>
              <a:t>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870171" y="3732296"/>
            <a:ext cx="8672495" cy="27908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码距和校验</a:t>
            </a:r>
            <a:endParaRPr lang="en-US" altLang="zh-CN" b="1" dirty="0"/>
          </a:p>
          <a:p>
            <a:pPr eaLnBrk="1" hangingPunct="1">
              <a:lnSpc>
                <a:spcPct val="150000"/>
              </a:lnSpc>
              <a:defRPr/>
            </a:pPr>
            <a:r>
              <a:rPr lang="en-US" altLang="zh-CN" b="1" dirty="0">
                <a:solidFill>
                  <a:srgbClr val="C00000"/>
                </a:solidFill>
              </a:rPr>
              <a:t>2.4.2 </a:t>
            </a:r>
            <a:r>
              <a:rPr lang="zh-CN" altLang="en-US" b="1" dirty="0">
                <a:solidFill>
                  <a:srgbClr val="C00000"/>
                </a:solidFill>
              </a:rPr>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CRC</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2.4.2 </a:t>
            </a:r>
            <a:r>
              <a:rPr lang="zh-CN" altLang="en-US" dirty="0"/>
              <a:t>奇偶校验</a:t>
            </a:r>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a:t>
            </a:r>
            <a:r>
              <a:rPr lang="en-US" altLang="zh-CN" sz="2200" u="sng" dirty="0">
                <a:solidFill>
                  <a:srgbClr val="C00000"/>
                </a:solidFill>
                <a:sym typeface="Symbol" panose="05050102010706020507" pitchFamily="18" charset="2"/>
              </a:rPr>
              <a:t>1</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0000  0000</a:t>
            </a:r>
            <a:r>
              <a:rPr lang="en-US" altLang="zh-CN" sz="2200" u="sng" dirty="0">
                <a:solidFill>
                  <a:srgbClr val="C00000"/>
                </a:solidFill>
                <a:sym typeface="Symbol" panose="05050102010706020507" pitchFamily="18" charset="2"/>
              </a:rPr>
              <a:t>0</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4" name="Text Box 6"/>
          <p:cNvSpPr txBox="1">
            <a:spLocks noChangeArrowheads="1"/>
          </p:cNvSpPr>
          <p:nvPr>
            <p:custDataLst>
              <p:tags r:id="rId1"/>
            </p:custDataLst>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custDataLst>
              <p:tags r:id="rId2"/>
            </p:custDataLst>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sp>
        <p:nvSpPr>
          <p:cNvPr id="6" name="Text Box 12"/>
          <p:cNvSpPr txBox="1">
            <a:spLocks noChangeArrowheads="1"/>
          </p:cNvSpPr>
          <p:nvPr>
            <p:custDataLst>
              <p:tags r:id="rId3"/>
            </p:custDataLst>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1387B7"/>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500" dirty="0">
                <a:solidFill>
                  <a:srgbClr val="1387B7"/>
                </a:solidFill>
                <a:latin typeface="微软雅黑" panose="020B0503020204020204" pitchFamily="34" charset="-122"/>
                <a:ea typeface="微软雅黑" panose="020B0503020204020204" pitchFamily="34" charset="-122"/>
              </a:rPr>
              <a:t>=1</a:t>
            </a:r>
            <a:r>
              <a:rPr lang="zh-CN" altLang="en-US" sz="2500" dirty="0">
                <a:solidFill>
                  <a:srgbClr val="1387B7"/>
                </a:solidFill>
                <a:latin typeface="微软雅黑" panose="020B0503020204020204" pitchFamily="34" charset="-122"/>
                <a:ea typeface="微软雅黑" panose="020B0503020204020204" pitchFamily="34" charset="-122"/>
              </a:rPr>
              <a:t>：</a:t>
            </a:r>
            <a:r>
              <a:rPr lang="en-US" altLang="zh-CN" sz="2500" dirty="0">
                <a:solidFill>
                  <a:srgbClr val="1387B7"/>
                </a:solidFill>
                <a:latin typeface="微软雅黑" panose="020B0503020204020204" pitchFamily="34" charset="-122"/>
                <a:ea typeface="微软雅黑" panose="020B0503020204020204" pitchFamily="34" charset="-122"/>
              </a:rPr>
              <a:t> </a:t>
            </a:r>
            <a:r>
              <a:rPr lang="zh-CN" altLang="en-US" sz="2500" dirty="0">
                <a:solidFill>
                  <a:srgbClr val="1387B7"/>
                </a:solidFill>
                <a:latin typeface="微软雅黑" panose="020B0503020204020204" pitchFamily="34" charset="-122"/>
                <a:ea typeface="微软雅黑" panose="020B0503020204020204" pitchFamily="34" charset="-122"/>
              </a:rPr>
              <a:t>数据一定出错，否则</a:t>
            </a:r>
            <a:r>
              <a:rPr lang="zh-CN" altLang="en-US" sz="2500" b="1" dirty="0">
                <a:solidFill>
                  <a:srgbClr val="C00000"/>
                </a:solidFill>
                <a:latin typeface="微软雅黑" panose="020B0503020204020204" pitchFamily="34" charset="-122"/>
                <a:ea typeface="微软雅黑" panose="020B0503020204020204" pitchFamily="34" charset="-122"/>
              </a:rPr>
              <a:t>较大概率</a:t>
            </a:r>
            <a:r>
              <a:rPr lang="zh-CN" altLang="en-US" sz="2500" dirty="0">
                <a:solidFill>
                  <a:srgbClr val="1387B7"/>
                </a:solidFill>
                <a:latin typeface="微软雅黑" panose="020B0503020204020204" pitchFamily="34" charset="-122"/>
                <a:ea typeface="微软雅黑" panose="020B0503020204020204" pitchFamily="34" charset="-122"/>
              </a:rPr>
              <a:t>正常</a:t>
            </a:r>
          </a:p>
        </p:txBody>
      </p:sp>
      <mc:AlternateContent xmlns:mc="http://schemas.openxmlformats.org/markup-compatibility/2006" xmlns:a14="http://schemas.microsoft.com/office/drawing/2010/main">
        <mc:Choice Requires="a14">
          <p:sp>
            <p:nvSpPr>
              <p:cNvPr id="11" name="文本框 10"/>
              <p:cNvSpPr txBox="1"/>
              <p:nvPr>
                <p:custDataLst>
                  <p:tags r:id="rId4"/>
                </p:custDataLst>
              </p:nvPr>
            </p:nvSpPr>
            <p:spPr>
              <a:xfrm>
                <a:off x="3077008" y="5035380"/>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a:solidFill>
                            <a:srgbClr val="C00000"/>
                          </a:solidFill>
                          <a:latin typeface="Cambria Math" panose="02040503050406030204" pitchFamily="18" charset="0"/>
                        </a:rPr>
                        <m:t>G</m:t>
                      </m:r>
                      <m:r>
                        <a:rPr lang="en-US" altLang="zh-CN" sz="3000" i="1" smtClean="0">
                          <a:solidFill>
                            <a:srgbClr val="C00000"/>
                          </a:solidFill>
                          <a:latin typeface="Cambria Math" panose="02040503050406030204" pitchFamily="18" charset="0"/>
                        </a:rPr>
                        <m:t>=</m:t>
                      </m:r>
                      <m:sSub>
                        <m:sSubPr>
                          <m:ctrlPr>
                            <a:rPr lang="en-US" altLang="zh-CN" sz="3000" i="1" smtClean="0">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P</m:t>
                          </m:r>
                          <m:r>
                            <m:rPr>
                              <m:nor/>
                            </m:rPr>
                            <a:rPr lang="en-US" altLang="zh-CN" sz="3000" dirty="0">
                              <a:solidFill>
                                <a:srgbClr val="C00000"/>
                              </a:solidFill>
                              <a:latin typeface="Cambria Math" panose="02040503050406030204" pitchFamily="18" charset="0"/>
                            </a:rPr>
                            <m:t>⊕</m:t>
                          </m:r>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1</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2</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3</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4</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5</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6</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7</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8</m:t>
                          </m:r>
                        </m:sub>
                      </m:sSub>
                    </m:oMath>
                  </m:oMathPara>
                </a14:m>
                <a:endParaRPr lang="zh-CN" altLang="en-US" sz="3000" dirty="0">
                  <a:solidFill>
                    <a:srgbClr val="C00000"/>
                  </a:solidFill>
                </a:endParaRPr>
              </a:p>
            </p:txBody>
          </p:sp>
        </mc:Choice>
        <mc:Fallback xmlns="">
          <p:sp>
            <p:nvSpPr>
              <p:cNvPr id="11" name="文本框 10"/>
              <p:cNvSpPr txBox="1">
                <a:spLocks noRot="1" noChangeAspect="1" noMove="1" noResize="1" noEditPoints="1" noAdjustHandles="1" noChangeArrowheads="1" noChangeShapeType="1" noTextEdit="1"/>
              </p:cNvSpPr>
              <p:nvPr>
                <p:custDataLst>
                  <p:tags r:id="rId8"/>
                </p:custDataLst>
              </p:nvPr>
            </p:nvSpPr>
            <p:spPr>
              <a:xfrm>
                <a:off x="3077008" y="5035380"/>
                <a:ext cx="7401294" cy="461665"/>
              </a:xfrm>
              <a:prstGeom prst="rect">
                <a:avLst/>
              </a:prstGeom>
              <a:blipFill rotWithShape="1">
                <a:blip r:embed="rId9"/>
                <a:stretch>
                  <a:fillRect l="-6" t="-101" r="2" b="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custDataLst>
                  <p:tags r:id="rId5"/>
                </p:custDataLst>
              </p:nvPr>
            </p:nvSpPr>
            <p:spPr>
              <a:xfrm>
                <a:off x="2773486" y="3738643"/>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sSub>
                        <m:sSubPr>
                          <m:ctrlPr>
                            <a:rPr lang="en-US" altLang="zh-CN" sz="3000" i="1" smtClean="0">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8</m:t>
                          </m:r>
                        </m:sub>
                      </m:sSub>
                    </m:oMath>
                  </m:oMathPara>
                </a14:m>
                <a:endParaRPr lang="zh-CN" altLang="en-US" sz="3000" dirty="0"/>
              </a:p>
            </p:txBody>
          </p:sp>
        </mc:Choice>
        <mc:Fallback xmlns="">
          <p:sp>
            <p:nvSpPr>
              <p:cNvPr id="12" name="文本框 11"/>
              <p:cNvSpPr txBox="1">
                <a:spLocks noRot="1" noChangeAspect="1" noMove="1" noResize="1" noEditPoints="1" noAdjustHandles="1" noChangeArrowheads="1" noChangeShapeType="1" noTextEdit="1"/>
              </p:cNvSpPr>
              <p:nvPr>
                <p:custDataLst>
                  <p:tags r:id="rId10"/>
                </p:custDataLst>
              </p:nvPr>
            </p:nvSpPr>
            <p:spPr>
              <a:xfrm>
                <a:off x="2773486" y="3738643"/>
                <a:ext cx="7401294" cy="461665"/>
              </a:xfrm>
              <a:prstGeom prst="rect">
                <a:avLst/>
              </a:prstGeom>
              <a:blipFill rotWithShape="1">
                <a:blip r:embed="rId11"/>
                <a:stretch>
                  <a:fillRect l="-6" t="-86" r="2"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custDataLst>
                  <p:tags r:id="rId6"/>
                </p:custDataLst>
              </p:nvPr>
            </p:nvSpPr>
            <p:spPr>
              <a:xfrm>
                <a:off x="2798251" y="4371767"/>
                <a:ext cx="740129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acc>
                        <m:accPr>
                          <m:chr m:val="̅"/>
                          <m:ctrlPr>
                            <a:rPr lang="en-US" altLang="zh-CN" sz="3000" i="1" smtClean="0">
                              <a:latin typeface="Cambria Math" panose="02040503050406030204" pitchFamily="18" charset="0"/>
                            </a:rPr>
                          </m:ctrlPr>
                        </m:accPr>
                        <m:e>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8</m:t>
                              </m:r>
                            </m:sub>
                          </m:sSub>
                        </m:e>
                      </m:acc>
                    </m:oMath>
                  </m:oMathPara>
                </a14:m>
                <a:endParaRPr lang="zh-CN" altLang="en-US" sz="3000" dirty="0"/>
              </a:p>
            </p:txBody>
          </p:sp>
        </mc:Choice>
        <mc:Fallback xmlns="">
          <p:sp>
            <p:nvSpPr>
              <p:cNvPr id="13" name="文本框 12"/>
              <p:cNvSpPr txBox="1">
                <a:spLocks noRot="1" noChangeAspect="1" noMove="1" noResize="1" noEditPoints="1" noAdjustHandles="1" noChangeArrowheads="1" noChangeShapeType="1" noTextEdit="1"/>
              </p:cNvSpPr>
              <p:nvPr>
                <p:custDataLst>
                  <p:tags r:id="rId12"/>
                </p:custDataLst>
              </p:nvPr>
            </p:nvSpPr>
            <p:spPr>
              <a:xfrm>
                <a:off x="2798251" y="4371767"/>
                <a:ext cx="7401294" cy="461665"/>
              </a:xfrm>
              <a:prstGeom prst="rect">
                <a:avLst/>
              </a:prstGeom>
              <a:blipFill rotWithShape="1">
                <a:blip r:embed="rId13"/>
                <a:stretch>
                  <a:fillRect l="-6" t="-92" r="2" b="9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P spid="11" grpId="0"/>
      <p:bldP spid="12"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en-US" altLang="zh-CN" b="1" dirty="0"/>
              <a:t>D</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latin typeface="Times New Roman" panose="02020603050405020304" pitchFamily="18" charset="0"/>
                <a:cs typeface="Times New Roman" panose="02020603050405020304" pitchFamily="18" charset="0"/>
              </a:rPr>
              <a:t>G</a:t>
            </a:r>
          </a:p>
          <a:p>
            <a:r>
              <a:rPr lang="zh-CN" altLang="en-US" dirty="0"/>
              <a:t>检测码不为零表示错误发生！</a:t>
            </a:r>
          </a:p>
          <a:p>
            <a:r>
              <a:rPr lang="zh-CN" altLang="en-US" u="sng" dirty="0">
                <a:solidFill>
                  <a:srgbClr val="18978B"/>
                </a:solidFill>
              </a:rPr>
              <a:t>检测码为零时是否表示数据正确？   </a:t>
            </a:r>
            <a:r>
              <a:rPr lang="zh-CN" altLang="en-US" dirty="0"/>
              <a:t>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p:nvPr/>
          </p:nvGrpSpPr>
          <p:grpSpPr bwMode="auto">
            <a:xfrm>
              <a:off x="2373728" y="3865910"/>
              <a:ext cx="2909455" cy="2352414"/>
              <a:chOff x="0" y="0"/>
              <a:chExt cx="1680" cy="1261"/>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42" y="1014"/>
                <a:ext cx="73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p:nvPr/>
            </p:nvGrpSpPr>
            <p:grpSpPr bwMode="auto">
              <a:xfrm>
                <a:off x="6808867" y="3865910"/>
                <a:ext cx="2959342" cy="2277793"/>
                <a:chOff x="-69" y="0"/>
                <a:chExt cx="1777" cy="1221"/>
              </a:xfrm>
            </p:grpSpPr>
            <p:sp>
              <p:nvSpPr>
                <p:cNvPr id="21" name="Text Box 37"/>
                <p:cNvSpPr txBox="1">
                  <a:spLocks noChangeArrowheads="1"/>
                </p:cNvSpPr>
                <p:nvPr/>
              </p:nvSpPr>
              <p:spPr bwMode="auto">
                <a:xfrm>
                  <a:off x="-69" y="0"/>
                  <a:ext cx="1777"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7</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6</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5</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4</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3</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2</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1</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4" y="974"/>
                  <a:ext cx="75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奇偶校验性能</a:t>
            </a:r>
            <a:endParaRPr lang="zh-CN" altLang="en-US" dirty="0"/>
          </a:p>
        </p:txBody>
      </p:sp>
      <p:sp>
        <p:nvSpPr>
          <p:cNvPr id="4" name="Text Box 3"/>
          <p:cNvSpPr txBox="1">
            <a:spLocks noChangeArrowheads="1"/>
          </p:cNvSpPr>
          <p:nvPr/>
        </p:nvSpPr>
        <p:spPr bwMode="auto">
          <a:xfrm>
            <a:off x="3481871"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7310185"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9184956"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3470566"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7334555"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9193963"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3689448"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39069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41228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43387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4542860" y="1862039"/>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7511267"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77287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79446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81605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837645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9384517"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96020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98179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100338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1024970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1629997"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p:nvPr/>
        </p:nvGrpSpPr>
        <p:grpSpPr bwMode="auto">
          <a:xfrm>
            <a:off x="1639971"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4367310"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7604929"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9205129"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1635819"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3508027"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7331879"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9205129"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
        <p:nvSpPr>
          <p:cNvPr id="57" name="Text Box 4"/>
          <p:cNvSpPr txBox="1">
            <a:spLocks noChangeArrowheads="1"/>
          </p:cNvSpPr>
          <p:nvPr/>
        </p:nvSpPr>
        <p:spPr bwMode="auto">
          <a:xfrm>
            <a:off x="5355261" y="132860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8" name="Text Box 7"/>
          <p:cNvSpPr txBox="1">
            <a:spLocks noChangeArrowheads="1"/>
          </p:cNvSpPr>
          <p:nvPr/>
        </p:nvSpPr>
        <p:spPr bwMode="auto">
          <a:xfrm>
            <a:off x="5379631" y="378611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a:t>
            </a:r>
            <a:r>
              <a:rPr lang="en-US" altLang="zh-CN" sz="3100" b="1" dirty="0">
                <a:solidFill>
                  <a:srgbClr val="FF0000"/>
                </a:solidFill>
                <a:latin typeface="Consolas" panose="020B0609020204030204" pitchFamily="49" charset="0"/>
                <a:ea typeface="宋体" panose="02010600030101010101" pitchFamily="2" charset="-122"/>
              </a:rPr>
              <a:t>10</a:t>
            </a:r>
            <a:r>
              <a:rPr lang="en-US" altLang="zh-CN" sz="3100" b="1" dirty="0">
                <a:latin typeface="Consolas" panose="020B0609020204030204" pitchFamily="49" charset="0"/>
                <a:ea typeface="宋体" panose="02010600030101010101" pitchFamily="2" charset="-122"/>
              </a:rPr>
              <a:t>1</a:t>
            </a:r>
          </a:p>
        </p:txBody>
      </p:sp>
      <p:sp>
        <p:nvSpPr>
          <p:cNvPr id="59" name="Line 14"/>
          <p:cNvSpPr>
            <a:spLocks noChangeShapeType="1"/>
          </p:cNvSpPr>
          <p:nvPr/>
        </p:nvSpPr>
        <p:spPr bwMode="auto">
          <a:xfrm>
            <a:off x="5556343"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0" name="Line 15"/>
          <p:cNvSpPr>
            <a:spLocks noChangeShapeType="1"/>
          </p:cNvSpPr>
          <p:nvPr/>
        </p:nvSpPr>
        <p:spPr bwMode="auto">
          <a:xfrm>
            <a:off x="57738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1" name="Line 16"/>
          <p:cNvSpPr>
            <a:spLocks noChangeShapeType="1"/>
          </p:cNvSpPr>
          <p:nvPr/>
        </p:nvSpPr>
        <p:spPr bwMode="auto">
          <a:xfrm>
            <a:off x="59897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2" name="Line 17"/>
          <p:cNvSpPr>
            <a:spLocks noChangeShapeType="1"/>
          </p:cNvSpPr>
          <p:nvPr/>
        </p:nvSpPr>
        <p:spPr bwMode="auto">
          <a:xfrm>
            <a:off x="62056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3" name="Line 18"/>
          <p:cNvSpPr>
            <a:spLocks noChangeShapeType="1"/>
          </p:cNvSpPr>
          <p:nvPr/>
        </p:nvSpPr>
        <p:spPr bwMode="auto">
          <a:xfrm>
            <a:off x="64215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7" name="AutoShape 38"/>
          <p:cNvSpPr>
            <a:spLocks noChangeAspect="1"/>
          </p:cNvSpPr>
          <p:nvPr/>
        </p:nvSpPr>
        <p:spPr bwMode="auto">
          <a:xfrm>
            <a:off x="5881756" y="2570049"/>
            <a:ext cx="454050" cy="45405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68" name="文本框 67"/>
          <p:cNvSpPr txBox="1"/>
          <p:nvPr/>
        </p:nvSpPr>
        <p:spPr>
          <a:xfrm>
            <a:off x="5376955" y="4418905"/>
            <a:ext cx="144720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500"/>
                                        <p:tgtEl>
                                          <p:spTgt spid="5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up)">
                                      <p:cBhvr>
                                        <p:cTn id="57" dur="500"/>
                                        <p:tgtEl>
                                          <p:spTgt spid="5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up)">
                                      <p:cBhvr>
                                        <p:cTn id="63" dur="500"/>
                                        <p:tgtEl>
                                          <p:spTgt spid="6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up)">
                                      <p:cBhvr>
                                        <p:cTn id="66" dur="500"/>
                                        <p:tgtEl>
                                          <p:spTgt spid="6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up)">
                                      <p:cBhvr>
                                        <p:cTn id="69" dur="500"/>
                                        <p:tgtEl>
                                          <p:spTgt spid="63"/>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up)">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62"/>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61"/>
                                        </p:tgtEl>
                                        <p:attrNameLst>
                                          <p:attrName>style.visibility</p:attrName>
                                        </p:attrNameLst>
                                      </p:cBhvr>
                                      <p:tavLst>
                                        <p:tav tm="0">
                                          <p:val>
                                            <p:strVal val="hidden"/>
                                          </p:val>
                                        </p:tav>
                                        <p:tav tm="50000">
                                          <p:val>
                                            <p:strVal val="visible"/>
                                          </p:val>
                                        </p:tav>
                                      </p:tavLst>
                                    </p:anim>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down)">
                                      <p:cBhvr>
                                        <p:cTn id="83" dur="500"/>
                                        <p:tgtEl>
                                          <p:spTgt spid="67"/>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left)">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up)">
                                      <p:cBhvr>
                                        <p:cTn id="92" dur="500"/>
                                        <p:tgtEl>
                                          <p:spTgt spid="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up)">
                                      <p:cBhvr>
                                        <p:cTn id="95" dur="500"/>
                                        <p:tgtEl>
                                          <p:spTgt spid="1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up)">
                                      <p:cBhvr>
                                        <p:cTn id="98" dur="500"/>
                                        <p:tgtEl>
                                          <p:spTgt spid="1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up)">
                                      <p:cBhvr>
                                        <p:cTn id="101" dur="500"/>
                                        <p:tgtEl>
                                          <p:spTgt spid="1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up)">
                                      <p:cBhvr>
                                        <p:cTn id="104" dur="500"/>
                                        <p:tgtEl>
                                          <p:spTgt spid="18"/>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up)">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35" presetClass="emph" presetSubtype="0" fill="hold" grpId="1" nodeType="clickEffect">
                                  <p:stCondLst>
                                    <p:cond delay="0"/>
                                  </p:stCondLst>
                                  <p:childTnLst>
                                    <p:anim calcmode="discrete" valueType="str">
                                      <p:cBhvr>
                                        <p:cTn id="115" dur="1000" fill="hold"/>
                                        <p:tgtEl>
                                          <p:spTgt spid="18"/>
                                        </p:tgtEl>
                                        <p:attrNameLst>
                                          <p:attrName>style.visibility</p:attrName>
                                        </p:attrNameLst>
                                      </p:cBhvr>
                                      <p:tavLst>
                                        <p:tav tm="0">
                                          <p:val>
                                            <p:strVal val="hidden"/>
                                          </p:val>
                                        </p:tav>
                                        <p:tav tm="50000">
                                          <p:val>
                                            <p:strVal val="visible"/>
                                          </p:val>
                                        </p:tav>
                                      </p:tavLst>
                                    </p:anim>
                                  </p:childTnLst>
                                </p:cTn>
                              </p:par>
                              <p:par>
                                <p:cTn id="116" presetID="35" presetClass="emph" presetSubtype="0" fill="hold" grpId="1" nodeType="withEffect">
                                  <p:stCondLst>
                                    <p:cond delay="0"/>
                                  </p:stCondLst>
                                  <p:childTnLst>
                                    <p:anim calcmode="discrete" valueType="str">
                                      <p:cBhvr>
                                        <p:cTn id="117" dur="1000" fill="hold"/>
                                        <p:tgtEl>
                                          <p:spTgt spid="17"/>
                                        </p:tgtEl>
                                        <p:attrNameLst>
                                          <p:attrName>style.visibility</p:attrName>
                                        </p:attrNameLst>
                                      </p:cBhvr>
                                      <p:tavLst>
                                        <p:tav tm="0">
                                          <p:val>
                                            <p:strVal val="hidden"/>
                                          </p:val>
                                        </p:tav>
                                        <p:tav tm="50000">
                                          <p:val>
                                            <p:strVal val="visible"/>
                                          </p:val>
                                        </p:tav>
                                      </p:tavLst>
                                    </p:anim>
                                  </p:childTnLst>
                                </p:cTn>
                              </p:par>
                              <p:par>
                                <p:cTn id="118" presetID="35" presetClass="emph" presetSubtype="0" fill="hold" grpId="1" nodeType="withEffect">
                                  <p:stCondLst>
                                    <p:cond delay="0"/>
                                  </p:stCondLst>
                                  <p:childTnLst>
                                    <p:anim calcmode="discrete" valueType="str">
                                      <p:cBhvr>
                                        <p:cTn id="11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wipe(down)">
                                      <p:cBhvr>
                                        <p:cTn id="123" dur="500"/>
                                        <p:tgtEl>
                                          <p:spTgt spid="34"/>
                                        </p:tgtEl>
                                      </p:cBhvr>
                                    </p:animEffect>
                                  </p:childTnLst>
                                </p:cTn>
                              </p:par>
                            </p:childTnLst>
                          </p:cTn>
                        </p:par>
                        <p:par>
                          <p:cTn id="124" fill="hold">
                            <p:stCondLst>
                              <p:cond delay="1500"/>
                            </p:stCondLst>
                            <p:childTnLst>
                              <p:par>
                                <p:cTn id="125" presetID="22" presetClass="entr" presetSubtype="8"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left)">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Effect transition="in" filter="wipe(up)">
                                      <p:cBhvr>
                                        <p:cTn id="132" dur="500"/>
                                        <p:tgtEl>
                                          <p:spTgt spid="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wipe(up)">
                                      <p:cBhvr>
                                        <p:cTn id="137" dur="500"/>
                                        <p:tgtEl>
                                          <p:spTgt spid="9"/>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wipe(up)">
                                      <p:cBhvr>
                                        <p:cTn id="140" dur="500"/>
                                        <p:tgtEl>
                                          <p:spTgt spid="20"/>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up)">
                                      <p:cBhvr>
                                        <p:cTn id="143" dur="500"/>
                                        <p:tgtEl>
                                          <p:spTgt spid="21"/>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up)">
                                      <p:cBhvr>
                                        <p:cTn id="146" dur="500"/>
                                        <p:tgtEl>
                                          <p:spTgt spid="22"/>
                                        </p:tgtEl>
                                      </p:cBhvr>
                                    </p:animEffect>
                                  </p:childTnLst>
                                </p:cTn>
                              </p:par>
                              <p:par>
                                <p:cTn id="147" presetID="22" presetClass="entr" presetSubtype="1"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wipe(up)">
                                      <p:cBhvr>
                                        <p:cTn id="149" dur="500"/>
                                        <p:tgtEl>
                                          <p:spTgt spid="23"/>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up)">
                                      <p:cBhvr>
                                        <p:cTn id="152" dur="500"/>
                                        <p:tgtEl>
                                          <p:spTgt spid="24"/>
                                        </p:tgtEl>
                                      </p:cBhvr>
                                    </p:animEffect>
                                  </p:childTnLst>
                                </p:cTn>
                              </p:par>
                            </p:childTnLst>
                          </p:cTn>
                        </p:par>
                        <p:par>
                          <p:cTn id="153" fill="hold">
                            <p:stCondLst>
                              <p:cond delay="500"/>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par>
                                <p:cTn id="157" presetID="35" presetClass="emph" presetSubtype="0" fill="hold" grpId="1" nodeType="withEffect">
                                  <p:stCondLst>
                                    <p:cond delay="0"/>
                                  </p:stCondLst>
                                  <p:childTnLst>
                                    <p:anim calcmode="discrete" valueType="str">
                                      <p:cBhvr>
                                        <p:cTn id="158" dur="1000" fill="hold"/>
                                        <p:tgtEl>
                                          <p:spTgt spid="23"/>
                                        </p:tgtEl>
                                        <p:attrNameLst>
                                          <p:attrName>style.visibility</p:attrName>
                                        </p:attrNameLst>
                                      </p:cBhvr>
                                      <p:tavLst>
                                        <p:tav tm="0">
                                          <p:val>
                                            <p:strVal val="hidden"/>
                                          </p:val>
                                        </p:tav>
                                        <p:tav tm="50000">
                                          <p:val>
                                            <p:strVal val="visible"/>
                                          </p:val>
                                        </p:tav>
                                      </p:tavLst>
                                    </p:anim>
                                  </p:childTnLst>
                                </p:cTn>
                              </p:par>
                              <p:par>
                                <p:cTn id="159" presetID="35" presetClass="emph" presetSubtype="0" fill="hold" grpId="1" nodeType="withEffect">
                                  <p:stCondLst>
                                    <p:cond delay="0"/>
                                  </p:stCondLst>
                                  <p:childTnLst>
                                    <p:anim calcmode="discrete" valueType="str">
                                      <p:cBhvr>
                                        <p:cTn id="160" dur="1000" fill="hold"/>
                                        <p:tgtEl>
                                          <p:spTgt spid="22"/>
                                        </p:tgtEl>
                                        <p:attrNameLst>
                                          <p:attrName>style.visibility</p:attrName>
                                        </p:attrNameLst>
                                      </p:cBhvr>
                                      <p:tavLst>
                                        <p:tav tm="0">
                                          <p:val>
                                            <p:strVal val="hidden"/>
                                          </p:val>
                                        </p:tav>
                                        <p:tav tm="50000">
                                          <p:val>
                                            <p:strVal val="visible"/>
                                          </p:val>
                                        </p:tav>
                                      </p:tavLst>
                                    </p:anim>
                                  </p:childTnLst>
                                </p:cTn>
                              </p:par>
                              <p:par>
                                <p:cTn id="161" presetID="35" presetClass="emph" presetSubtype="0" fill="hold" grpId="1" nodeType="withEffect">
                                  <p:stCondLst>
                                    <p:cond delay="0"/>
                                  </p:stCondLst>
                                  <p:childTnLst>
                                    <p:anim calcmode="discrete" valueType="str">
                                      <p:cBhvr>
                                        <p:cTn id="162" dur="1000" fill="hold"/>
                                        <p:tgtEl>
                                          <p:spTgt spid="21"/>
                                        </p:tgtEl>
                                        <p:attrNameLst>
                                          <p:attrName>style.visibility</p:attrName>
                                        </p:attrNameLst>
                                      </p:cBhvr>
                                      <p:tavLst>
                                        <p:tav tm="0">
                                          <p:val>
                                            <p:strVal val="hidden"/>
                                          </p:val>
                                        </p:tav>
                                        <p:tav tm="50000">
                                          <p:val>
                                            <p:strVal val="visible"/>
                                          </p:val>
                                        </p:tav>
                                      </p:tavLst>
                                    </p:anim>
                                  </p:childTnLst>
                                </p:cTn>
                              </p:par>
                              <p:par>
                                <p:cTn id="163" presetID="35" presetClass="emph" presetSubtype="0" fill="hold" grpId="1" nodeType="withEffect">
                                  <p:stCondLst>
                                    <p:cond delay="0"/>
                                  </p:stCondLst>
                                  <p:childTnLst>
                                    <p:anim calcmode="discrete" valueType="str">
                                      <p:cBhvr>
                                        <p:cTn id="164"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40"/>
                                        </p:tgtEl>
                                        <p:attrNameLst>
                                          <p:attrName>style.visibility</p:attrName>
                                        </p:attrNameLst>
                                      </p:cBhvr>
                                      <p:to>
                                        <p:strVal val="visible"/>
                                      </p:to>
                                    </p:set>
                                    <p:animEffect transition="in" filter="wipe(left)">
                                      <p:cBhvr>
                                        <p:cTn id="168" dur="500"/>
                                        <p:tgtEl>
                                          <p:spTgt spid="4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wipe(left)">
                                      <p:cBhvr>
                                        <p:cTn id="1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P spid="57" grpId="0"/>
      <p:bldP spid="58" grpId="0" autoUpdateAnimBg="0"/>
      <p:bldP spid="59" grpId="0" animBg="1"/>
      <p:bldP spid="60" grpId="0" animBg="1"/>
      <p:bldP spid="61" grpId="0" animBg="1"/>
      <p:bldP spid="61" grpId="1" animBg="1"/>
      <p:bldP spid="62" grpId="0" animBg="1"/>
      <p:bldP spid="62" grpId="1" animBg="1"/>
      <p:bldP spid="63" grpId="0" animBg="1"/>
      <p:bldP spid="67" grpId="0" animBg="1"/>
      <p:bldP spid="6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奇偶校验应用场合</a:t>
            </a:r>
          </a:p>
        </p:txBody>
      </p:sp>
      <p:pic>
        <p:nvPicPr>
          <p:cNvPr id="9" name="图片 8"/>
          <p:cNvPicPr>
            <a:picLocks noChangeAspect="1"/>
          </p:cNvPicPr>
          <p:nvPr/>
        </p:nvPicPr>
        <p:blipFill>
          <a:blip r:embed="rId3">
            <a:clrChange>
              <a:clrFrom>
                <a:srgbClr val="FEFEFE"/>
              </a:clrFrom>
              <a:clrTo>
                <a:srgbClr val="FEFEFE">
                  <a:alpha val="0"/>
                </a:srgbClr>
              </a:clrTo>
            </a:clrChange>
          </a:blip>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4"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p>
        </p:txBody>
      </p:sp>
      <p:pic>
        <p:nvPicPr>
          <p:cNvPr id="16" name="图片 1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921" y="4111067"/>
            <a:ext cx="4511117" cy="1867602"/>
          </a:xfrm>
          <a:prstGeom prst="rect">
            <a:avLst/>
          </a:prstGeom>
        </p:spPr>
      </p:pic>
      <p:grpSp>
        <p:nvGrpSpPr>
          <p:cNvPr id="17" name="组合 16"/>
          <p:cNvGrpSpPr/>
          <p:nvPr/>
        </p:nvGrpSpPr>
        <p:grpSpPr>
          <a:xfrm>
            <a:off x="6047423" y="4389592"/>
            <a:ext cx="5255716" cy="1579925"/>
            <a:chOff x="5947389" y="1606802"/>
            <a:chExt cx="5255716" cy="1579925"/>
          </a:xfrm>
        </p:grpSpPr>
        <p:pic>
          <p:nvPicPr>
            <p:cNvPr id="20" name="图片 19"/>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5947389" y="1606802"/>
              <a:ext cx="5255716" cy="1175191"/>
            </a:xfrm>
            <a:prstGeom prst="rect">
              <a:avLst/>
            </a:prstGeom>
          </p:spPr>
        </p:pic>
        <p:grpSp>
          <p:nvGrpSpPr>
            <p:cNvPr id="21" name="组合 20"/>
            <p:cNvGrpSpPr/>
            <p:nvPr/>
          </p:nvGrpSpPr>
          <p:grpSpPr>
            <a:xfrm>
              <a:off x="9076778" y="2684108"/>
              <a:ext cx="1926644" cy="502619"/>
              <a:chOff x="3069458" y="5287335"/>
              <a:chExt cx="1926644" cy="502619"/>
            </a:xfrm>
          </p:grpSpPr>
          <p:sp>
            <p:nvSpPr>
              <p:cNvPr id="22" name="矩形 21"/>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二维奇偶校验</a:t>
            </a:r>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p>
          <a:p>
            <a:endParaRPr lang="zh-CN" altLang="en-US" dirty="0"/>
          </a:p>
        </p:txBody>
      </p:sp>
      <p:grpSp>
        <p:nvGrpSpPr>
          <p:cNvPr id="4" name="组合 3"/>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0100</a:t>
              </a: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1010</a:t>
              </a: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a:t>
              </a:r>
              <a:r>
                <a:rPr lang="en-US" altLang="zh-CN" sz="2000" b="1" spc="300" dirty="0">
                  <a:solidFill>
                    <a:srgbClr val="7030A0"/>
                  </a:solidFill>
                  <a:latin typeface="Consolas" panose="020B0609020204030204" pitchFamily="49" charset="0"/>
                  <a:ea typeface="宋体" panose="02010600030101010101" pitchFamily="2" charset="-122"/>
                </a:rPr>
                <a:t>11</a:t>
              </a:r>
              <a:r>
                <a:rPr lang="en-US" altLang="zh-CN" sz="2000" b="1" spc="300" dirty="0">
                  <a:latin typeface="Consolas" panose="020B0609020204030204" pitchFamily="49" charset="0"/>
                  <a:ea typeface="宋体" panose="02010600030101010101" pitchFamily="2" charset="-122"/>
                </a:rPr>
                <a:t>0</a:t>
              </a: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0101</a:t>
              </a: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p>
          <a:p>
            <a:endParaRPr lang="zh-CN" altLang="en-US" dirty="0"/>
          </a:p>
        </p:txBody>
      </p:sp>
      <p:grpSp>
        <p:nvGrpSpPr>
          <p:cNvPr id="4" name="组合 3"/>
          <p:cNvGrpSpPr/>
          <p:nvPr/>
        </p:nvGrpSpPr>
        <p:grpSpPr>
          <a:xfrm>
            <a:off x="3436141" y="3416911"/>
            <a:ext cx="2730002" cy="389918"/>
            <a:chOff x="3436141" y="3416911"/>
            <a:chExt cx="2730002" cy="389918"/>
          </a:xfrm>
        </p:grpSpPr>
        <p:sp>
          <p:nvSpPr>
            <p:cNvPr id="25" name="Freeform 24"/>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4" name="组合 3"/>
          <p:cNvGrpSpPr/>
          <p:nvPr/>
        </p:nvGrpSpPr>
        <p:grpSpPr>
          <a:xfrm>
            <a:off x="3436141" y="3416911"/>
            <a:ext cx="2730002" cy="413068"/>
            <a:chOff x="3436141" y="3416911"/>
            <a:chExt cx="2730002" cy="413068"/>
          </a:xfrm>
        </p:grpSpPr>
        <p:sp>
          <p:nvSpPr>
            <p:cNvPr id="28" name="Freeform 24"/>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6" name="组合 5"/>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44093" y="3696364"/>
            <a:ext cx="2732836" cy="988486"/>
            <a:chOff x="844093" y="3696364"/>
            <a:chExt cx="2732836" cy="988486"/>
          </a:xfrm>
        </p:grpSpPr>
        <p:sp>
          <p:nvSpPr>
            <p:cNvPr id="50" name="Freeform 24"/>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p:cNvGrpSpPr/>
          <p:nvPr/>
        </p:nvGrpSpPr>
        <p:grpSpPr>
          <a:xfrm>
            <a:off x="6474897" y="2199165"/>
            <a:ext cx="3620919" cy="3993277"/>
            <a:chOff x="6224526" y="2199165"/>
            <a:chExt cx="3620919" cy="3993277"/>
          </a:xfrm>
        </p:grpSpPr>
        <p:sp>
          <p:nvSpPr>
            <p:cNvPr id="106" name="Freeform 24"/>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p>
          <a:p>
            <a:r>
              <a:rPr lang="en-US" altLang="zh-CN" dirty="0"/>
              <a:t>2</a:t>
            </a:r>
            <a:r>
              <a:rPr lang="en-US" altLang="zh-CN" baseline="70000" dirty="0"/>
              <a:t>34 </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32" y="2989012"/>
            <a:ext cx="6144510" cy="3330341"/>
          </a:xfrm>
          <a:prstGeom prst="rect">
            <a:avLst/>
          </a:prstGeom>
          <a:noFill/>
          <a:ln w="9525">
            <a:noFill/>
            <a:miter lim="800000"/>
            <a:headEnd/>
            <a:tailEnd/>
          </a:ln>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161" y="4581514"/>
            <a:ext cx="3877375" cy="17422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solidFill>
                  <a:srgbClr val="C00000"/>
                </a:solidFill>
              </a:rPr>
              <a:t>2.4.3 </a:t>
            </a:r>
            <a:r>
              <a:rPr lang="zh-CN" altLang="en-US" b="1" dirty="0">
                <a:solidFill>
                  <a:srgbClr val="C00000"/>
                </a:solidFill>
              </a:rPr>
              <a:t>海明校验</a:t>
            </a:r>
            <a:endParaRPr lang="en-US" altLang="zh-CN" b="1" dirty="0">
              <a:solidFill>
                <a:srgbClr val="C00000"/>
              </a:solidFill>
            </a:endParaRPr>
          </a:p>
          <a:p>
            <a:pPr eaLnBrk="1" hangingPunct="1">
              <a:lnSpc>
                <a:spcPct val="150000"/>
              </a:lnSpc>
              <a:defRPr/>
            </a:pPr>
            <a:r>
              <a:rPr lang="en-US" altLang="zh-CN" b="1" dirty="0"/>
              <a:t>2.4.4 </a:t>
            </a:r>
            <a:r>
              <a:rPr lang="zh-CN" altLang="en-US" b="1"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a:fillRect/>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r>
              <a:rPr lang="zh-CN" altLang="en-US" sz="2200" dirty="0"/>
              <a:t>最低位是</a:t>
            </a:r>
            <a:r>
              <a:rPr lang="en-US" altLang="zh-CN" sz="2200" dirty="0"/>
              <a:t>1</a:t>
            </a:r>
            <a:r>
              <a:rPr lang="zh-CN" altLang="en-US" sz="2200" dirty="0"/>
              <a:t>开始</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a:t>
            </a:r>
            <a:r>
              <a:rPr lang="en-US" altLang="zh-CN" dirty="0" err="1"/>
              <a:t>n,k</a:t>
            </a:r>
            <a:r>
              <a:rPr lang="zh-CN" altLang="en-US" dirty="0"/>
              <a:t>）海明码共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spcBef>
                <a:spcPts val="500"/>
              </a:spcBef>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(7,4)</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     </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 </a:t>
            </a:r>
            <a:r>
              <a:rPr lang="zh-CN" altLang="en-US" sz="2200" dirty="0"/>
              <a:t>分属其中一组</a:t>
            </a:r>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rgbClr val="1387B7"/>
                </a:solidFill>
              </a:rPr>
              <a:t>为什么从</a:t>
            </a:r>
            <a:r>
              <a:rPr lang="en-US" altLang="zh-CN" sz="2200" b="1" dirty="0">
                <a:solidFill>
                  <a:srgbClr val="1387B7"/>
                </a:solidFill>
              </a:rPr>
              <a:t>1</a:t>
            </a:r>
            <a:r>
              <a:rPr lang="zh-CN" altLang="en-US" sz="2200" b="1" dirty="0">
                <a:solidFill>
                  <a:srgbClr val="1387B7"/>
                </a:solidFill>
              </a:rPr>
              <a:t>开始？</a:t>
            </a:r>
            <a:endParaRPr lang="en-US" altLang="zh-CN" sz="2200" b="1" dirty="0">
              <a:solidFill>
                <a:srgbClr val="1387B7"/>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35" name="组合 34"/>
          <p:cNvGrpSpPr/>
          <p:nvPr/>
        </p:nvGrpSpPr>
        <p:grpSpPr>
          <a:xfrm>
            <a:off x="7736770" y="3882238"/>
            <a:ext cx="3516682" cy="2385390"/>
            <a:chOff x="7736770" y="3609358"/>
            <a:chExt cx="3516682" cy="2385390"/>
          </a:xfrm>
        </p:grpSpPr>
        <p:sp>
          <p:nvSpPr>
            <p:cNvPr id="4" name="Rectangle 19"/>
            <p:cNvSpPr>
              <a:spLocks noChangeArrowheads="1"/>
            </p:cNvSpPr>
            <p:nvPr/>
          </p:nvSpPr>
          <p:spPr bwMode="auto">
            <a:xfrm>
              <a:off x="10753390" y="5537548"/>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p>
          </p:txBody>
        </p:sp>
        <p:sp>
          <p:nvSpPr>
            <p:cNvPr id="5" name="Rectangle 18"/>
            <p:cNvSpPr>
              <a:spLocks noChangeArrowheads="1"/>
            </p:cNvSpPr>
            <p:nvPr/>
          </p:nvSpPr>
          <p:spPr bwMode="auto">
            <a:xfrm>
              <a:off x="10251740" y="5537548"/>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p>
          </p:txBody>
        </p:sp>
        <p:sp>
          <p:nvSpPr>
            <p:cNvPr id="6" name="Rectangle 17"/>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p>
          </p:txBody>
        </p:sp>
        <p:sp>
          <p:nvSpPr>
            <p:cNvPr id="7" name="Rectangle 16"/>
            <p:cNvSpPr>
              <a:spLocks noChangeArrowheads="1"/>
            </p:cNvSpPr>
            <p:nvPr/>
          </p:nvSpPr>
          <p:spPr bwMode="auto">
            <a:xfrm>
              <a:off x="9757544" y="5537547"/>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p>
          </p:txBody>
        </p:sp>
        <p:sp>
          <p:nvSpPr>
            <p:cNvPr id="8" name="Rectangle 15"/>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9" name="Rectangle 14"/>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10" name="Rectangle 13"/>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11" name="Group 249"/>
            <p:cNvGrpSpPr/>
            <p:nvPr/>
          </p:nvGrpSpPr>
          <p:grpSpPr bwMode="auto">
            <a:xfrm>
              <a:off x="7736770" y="3609358"/>
              <a:ext cx="3505200" cy="914400"/>
              <a:chOff x="0" y="0"/>
              <a:chExt cx="2208" cy="576"/>
            </a:xfrm>
          </p:grpSpPr>
          <p:grpSp>
            <p:nvGrpSpPr>
              <p:cNvPr id="12" name="Group 248"/>
              <p:cNvGrpSpPr/>
              <p:nvPr/>
            </p:nvGrpSpPr>
            <p:grpSpPr bwMode="auto">
              <a:xfrm>
                <a:off x="0" y="0"/>
                <a:ext cx="2208" cy="288"/>
                <a:chOff x="0" y="0"/>
                <a:chExt cx="2208" cy="288"/>
              </a:xfrm>
            </p:grpSpPr>
            <p:sp>
              <p:nvSpPr>
                <p:cNvPr id="22"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23"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24"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25"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26"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27"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28"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29"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0"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3"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4"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5"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6"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32" name="直接箭头连接符 31"/>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pic>
        <p:nvPicPr>
          <p:cNvPr id="31" name="图片 30"/>
          <p:cNvPicPr>
            <a:picLocks noChangeAspect="1"/>
          </p:cNvPicPr>
          <p:nvPr/>
        </p:nvPicPr>
        <p:blipFill rotWithShape="1">
          <a:blip r:embed="rId2">
            <a:clrChange>
              <a:clrFrom>
                <a:srgbClr val="FFFFFF"/>
              </a:clrFrom>
              <a:clrTo>
                <a:srgbClr val="FFFFFF">
                  <a:alpha val="0"/>
                </a:srgbClr>
              </a:clrTo>
            </a:clrChange>
          </a:blip>
          <a:srcRect t="22998"/>
          <a:stretch>
            <a:fillRect/>
          </a:stretch>
        </p:blipFill>
        <p:spPr>
          <a:xfrm>
            <a:off x="965133" y="2450204"/>
            <a:ext cx="9560975" cy="989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码分组依据</a:t>
            </a:r>
          </a:p>
        </p:txBody>
      </p:sp>
      <p:sp>
        <p:nvSpPr>
          <p:cNvPr id="7" name="Rectangle 159"/>
          <p:cNvSpPr>
            <a:spLocks noChangeArrowheads="1"/>
          </p:cNvSpPr>
          <p:nvPr/>
        </p:nvSpPr>
        <p:spPr bwMode="auto">
          <a:xfrm>
            <a:off x="4317291" y="3962389"/>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G2 G1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363497"/>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 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774074"/>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211365"/>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545009"/>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 G1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013561"/>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493838"/>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493838"/>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3962389"/>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3962389"/>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430941"/>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899493"/>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368045"/>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368045"/>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774074"/>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774074"/>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774074"/>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211365"/>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211365"/>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211365"/>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774074"/>
            <a:ext cx="967992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码数据位映射</a:t>
            </a:r>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G1(</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G2(</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G3(</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p:nvPr/>
        </p:nvGrpSpPr>
        <p:grpSpPr bwMode="auto">
          <a:xfrm>
            <a:off x="2001793" y="4648876"/>
            <a:ext cx="3505200" cy="914400"/>
            <a:chOff x="0" y="0"/>
            <a:chExt cx="2208" cy="576"/>
          </a:xfrm>
        </p:grpSpPr>
        <p:grpSp>
          <p:nvGrpSpPr>
            <p:cNvPr id="61" name="Group 248"/>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p:nvPr/>
        </p:nvGrpSpPr>
        <p:grpSpPr bwMode="auto">
          <a:xfrm>
            <a:off x="963054" y="1445861"/>
            <a:ext cx="5500565" cy="2416915"/>
            <a:chOff x="0" y="0"/>
            <a:chExt cx="3168" cy="1392"/>
          </a:xfrm>
        </p:grpSpPr>
        <p:grpSp>
          <p:nvGrpSpPr>
            <p:cNvPr id="83" name="Group 244"/>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 G1</a:t>
                </a:r>
                <a:r>
                  <a:rPr lang="zh-CN" altLang="en-US" sz="1800" dirty="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a:t>
                </a:r>
                <a:r>
                  <a:rPr lang="zh-CN" altLang="en-US" sz="1800" dirty="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G2 G1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p:nvPr/>
        </p:nvSpPr>
        <p:spPr bwMode="auto">
          <a:xfrm>
            <a:off x="6885865" y="4219364"/>
            <a:ext cx="4663021" cy="18657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kern="0" spc="600" baseline="-25000" dirty="0">
                <a:solidFill>
                  <a:srgbClr val="0000FF"/>
                </a:solidFill>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码编码表</a:t>
            </a:r>
          </a:p>
        </p:txBody>
      </p:sp>
      <p:graphicFrame>
        <p:nvGraphicFramePr>
          <p:cNvPr id="4" name="表格 3"/>
          <p:cNvGraphicFramePr>
            <a:graphicFrameLocks noGrp="1"/>
          </p:cNvGraphicFramePr>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extLst>
                    <a:ext uri="{9D8B030D-6E8A-4147-A177-3AD203B41FA5}">
                      <a16:colId xmlns:a16="http://schemas.microsoft.com/office/drawing/2014/main" val="20000"/>
                    </a:ext>
                  </a:extLst>
                </a:gridCol>
                <a:gridCol w="2285064">
                  <a:extLst>
                    <a:ext uri="{9D8B030D-6E8A-4147-A177-3AD203B41FA5}">
                      <a16:colId xmlns:a16="http://schemas.microsoft.com/office/drawing/2014/main" val="20001"/>
                    </a:ext>
                  </a:extLst>
                </a:gridCol>
                <a:gridCol w="1473797">
                  <a:extLst>
                    <a:ext uri="{9D8B030D-6E8A-4147-A177-3AD203B41FA5}">
                      <a16:colId xmlns:a16="http://schemas.microsoft.com/office/drawing/2014/main" val="20002"/>
                    </a:ext>
                  </a:extLst>
                </a:gridCol>
                <a:gridCol w="1624405">
                  <a:extLst>
                    <a:ext uri="{9D8B030D-6E8A-4147-A177-3AD203B41FA5}">
                      <a16:colId xmlns:a16="http://schemas.microsoft.com/office/drawing/2014/main" val="20003"/>
                    </a:ext>
                  </a:extLst>
                </a:gridCol>
                <a:gridCol w="2205318">
                  <a:extLst>
                    <a:ext uri="{9D8B030D-6E8A-4147-A177-3AD203B41FA5}">
                      <a16:colId xmlns:a16="http://schemas.microsoft.com/office/drawing/2014/main" val="20004"/>
                    </a:ext>
                  </a:extLst>
                </a:gridCol>
                <a:gridCol w="1484555">
                  <a:extLst>
                    <a:ext uri="{9D8B030D-6E8A-4147-A177-3AD203B41FA5}">
                      <a16:colId xmlns:a16="http://schemas.microsoft.com/office/drawing/2014/main" val="20005"/>
                    </a:ext>
                  </a:extLst>
                </a:gridCol>
              </a:tblGrid>
              <a:tr h="460553">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extLst>
                  <a:ext uri="{0D108BD9-81ED-4DB2-BD59-A6C34878D82A}">
                    <a16:rowId xmlns:a16="http://schemas.microsoft.com/office/drawing/2014/main" val="10000"/>
                  </a:ext>
                </a:extLst>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1"/>
                  </a:ext>
                </a:extLst>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2"/>
                  </a:ext>
                </a:extLst>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3"/>
                  </a:ext>
                </a:extLst>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4"/>
                  </a:ext>
                </a:extLst>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5"/>
                  </a:ext>
                </a:extLst>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6"/>
                  </a:ext>
                </a:extLst>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7"/>
                  </a:ext>
                </a:extLst>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008"/>
                  </a:ext>
                </a:extLst>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grpSp>
        <p:nvGrpSpPr>
          <p:cNvPr id="5" name="组合 4"/>
          <p:cNvGrpSpPr/>
          <p:nvPr/>
        </p:nvGrpSpPr>
        <p:grpSpPr>
          <a:xfrm>
            <a:off x="2724637" y="473334"/>
            <a:ext cx="2743687" cy="2093174"/>
            <a:chOff x="2724637" y="473334"/>
            <a:chExt cx="2743687" cy="2093174"/>
          </a:xfrm>
        </p:grpSpPr>
        <p:sp>
          <p:nvSpPr>
            <p:cNvPr id="3" name="矩形 2"/>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7"/>
            <p:cNvSpPr/>
            <p:nvPr/>
          </p:nvSpPr>
          <p:spPr>
            <a:xfrm>
              <a:off x="4105639" y="473334"/>
              <a:ext cx="1362685" cy="454392"/>
            </a:xfrm>
            <a:prstGeom prst="wedgeRectCallout">
              <a:avLst>
                <a:gd name="adj1" fmla="val -40219"/>
                <a:gd name="adj2" fmla="val 30755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pPr>
              <a:lnSpc>
                <a:spcPct val="120000"/>
              </a:lnSpc>
            </a:pPr>
            <a:r>
              <a:rPr lang="en-US" altLang="zh-CN" dirty="0"/>
              <a:t>(7,4)</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1307938" cy="6361678"/>
          </a:xfrm>
        </p:spPr>
        <p:txBody>
          <a:bodyPr>
            <a:normAutofit/>
          </a:bodyPr>
          <a:lstStyle/>
          <a:p>
            <a:r>
              <a:rPr lang="zh-CN" altLang="en-US" b="1" dirty="0"/>
              <a:t>可检一位错</a:t>
            </a:r>
            <a:endParaRPr lang="en-US" altLang="zh-CN" b="1" dirty="0"/>
          </a:p>
          <a:p>
            <a:pPr lvl="1"/>
            <a:r>
              <a:rPr lang="zh-CN" altLang="en-US" dirty="0"/>
              <a:t>检错码</a:t>
            </a:r>
            <a:r>
              <a:rPr lang="en-US" altLang="zh-CN" dirty="0">
                <a:solidFill>
                  <a:srgbClr val="1387B7"/>
                </a:solidFill>
              </a:rPr>
              <a:t>G</a:t>
            </a:r>
            <a:r>
              <a:rPr lang="en-US" altLang="zh-CN" baseline="-25000" dirty="0">
                <a:solidFill>
                  <a:srgbClr val="1387B7"/>
                </a:solidFill>
              </a:rPr>
              <a:t>3</a:t>
            </a:r>
            <a:r>
              <a:rPr lang="en-US" altLang="zh-CN" dirty="0">
                <a:solidFill>
                  <a:srgbClr val="1387B7"/>
                </a:solidFill>
              </a:rPr>
              <a:t>G</a:t>
            </a:r>
            <a:r>
              <a:rPr lang="en-US" altLang="zh-CN" baseline="-25000" dirty="0">
                <a:solidFill>
                  <a:srgbClr val="1387B7"/>
                </a:solidFill>
              </a:rPr>
              <a:t>2</a:t>
            </a:r>
            <a:r>
              <a:rPr lang="en-US" altLang="zh-CN" dirty="0">
                <a:solidFill>
                  <a:srgbClr val="1387B7"/>
                </a:solidFill>
              </a:rPr>
              <a:t>G</a:t>
            </a:r>
            <a:r>
              <a:rPr lang="en-US" altLang="zh-CN" baseline="-25000" dirty="0">
                <a:solidFill>
                  <a:srgbClr val="1387B7"/>
                </a:solidFill>
              </a:rPr>
              <a:t>1</a:t>
            </a:r>
            <a:r>
              <a:rPr lang="en-US" altLang="zh-CN" dirty="0">
                <a:solidFill>
                  <a:srgbClr val="1387B7"/>
                </a:solidFill>
              </a:rPr>
              <a:t> ≠000</a:t>
            </a:r>
            <a:r>
              <a:rPr lang="zh-CN" altLang="en-US" dirty="0"/>
              <a:t>，值为出错位置，取反即可</a:t>
            </a:r>
            <a:r>
              <a:rPr lang="zh-CN" altLang="en-US" b="1" dirty="0"/>
              <a:t>纠错</a:t>
            </a:r>
          </a:p>
          <a:p>
            <a:pPr eaLnBrk="1" hangingPunct="1"/>
            <a:r>
              <a:rPr lang="zh-CN" altLang="en-US" b="1" dirty="0"/>
              <a:t>可检两位错</a:t>
            </a:r>
            <a:endParaRPr lang="en-US" altLang="zh-CN" b="1" dirty="0"/>
          </a:p>
          <a:p>
            <a:pPr lvl="1"/>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r>
              <a:rPr lang="zh-CN" altLang="en-US" b="1" dirty="0"/>
              <a:t>大多数三位错</a:t>
            </a:r>
            <a:endParaRPr lang="en-US" altLang="zh-CN" b="1" dirty="0"/>
          </a:p>
          <a:p>
            <a:pPr lvl="1"/>
            <a:r>
              <a:rPr lang="en-US" altLang="zh-CN" dirty="0"/>
              <a:t>D1</a:t>
            </a:r>
            <a:r>
              <a:rPr lang="zh-CN" altLang="en-US" dirty="0"/>
              <a:t>，</a:t>
            </a:r>
            <a:r>
              <a:rPr lang="en-US" altLang="zh-CN" dirty="0"/>
              <a:t>D2</a:t>
            </a:r>
            <a:r>
              <a:rPr lang="zh-CN" altLang="en-US" dirty="0"/>
              <a:t>，</a:t>
            </a:r>
            <a:r>
              <a:rPr lang="en-US" altLang="zh-CN" dirty="0"/>
              <a:t>D3</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r>
              <a:rPr lang="zh-CN" altLang="en-US" b="1" dirty="0"/>
              <a:t>能否区分一位错，两位错？  </a:t>
            </a:r>
            <a:endParaRPr lang="en-US" altLang="zh-CN" b="1" dirty="0"/>
          </a:p>
          <a:p>
            <a:pPr lvl="1">
              <a:lnSpc>
                <a:spcPct val="130000"/>
              </a:lnSpc>
            </a:pPr>
            <a:r>
              <a:rPr lang="zh-CN" altLang="en-US" dirty="0"/>
              <a:t>假设没有</a:t>
            </a:r>
            <a:r>
              <a:rPr lang="en-US" altLang="zh-CN" dirty="0"/>
              <a:t>3</a:t>
            </a:r>
            <a:r>
              <a:rPr lang="zh-CN" altLang="en-US" dirty="0"/>
              <a:t>位错</a:t>
            </a:r>
            <a:endParaRPr lang="en-US" altLang="zh-CN" dirty="0"/>
          </a:p>
          <a:p>
            <a:pPr lvl="1">
              <a:lnSpc>
                <a:spcPct val="13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3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143204" cy="3528688"/>
            <a:chOff x="4219612" y="2078228"/>
            <a:chExt cx="4091889" cy="3484984"/>
          </a:xfrm>
        </p:grpSpPr>
        <p:sp>
          <p:nvSpPr>
            <p:cNvPr id="5" name="Oval 19"/>
            <p:cNvSpPr>
              <a:spLocks noChangeArrowheads="1"/>
            </p:cNvSpPr>
            <p:nvPr/>
          </p:nvSpPr>
          <p:spPr bwMode="auto">
            <a:xfrm>
              <a:off x="5229250" y="3229164"/>
              <a:ext cx="2286000" cy="2293938"/>
            </a:xfrm>
            <a:prstGeom prst="ellipse">
              <a:avLst/>
            </a:prstGeom>
            <a:noFill/>
            <a:ln w="38100" cap="sq">
              <a:solidFill>
                <a:schemeClr val="accent6">
                  <a:lumMod val="75000"/>
                </a:schemeClr>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noFill/>
            <a:ln w="38100" cap="sq">
              <a:solidFill>
                <a:srgbClr val="0070C0"/>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noFill/>
            <a:ln w="38100" cap="sq">
              <a:solidFill>
                <a:schemeClr val="tx1"/>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9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600849" y="3762565"/>
              <a:ext cx="781038"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FF0000"/>
                  </a:solidFill>
                  <a:latin typeface="Times New Roman" panose="02020603050405020304" pitchFamily="18" charset="0"/>
                  <a:ea typeface="宋体" panose="02010600030101010101" pitchFamily="2" charset="-122"/>
                </a:rPr>
                <a:t>H</a:t>
              </a:r>
              <a:r>
                <a:rPr lang="en-US" altLang="zh-CN" sz="2000" baseline="-25000">
                  <a:solidFill>
                    <a:srgbClr val="FF0000"/>
                  </a:solidFill>
                  <a:latin typeface="Times New Roman" panose="02020603050405020304" pitchFamily="18" charset="0"/>
                  <a:ea typeface="宋体" panose="02010600030101010101" pitchFamily="2" charset="-122"/>
                </a:rPr>
                <a:t>6</a:t>
              </a:r>
              <a:r>
                <a:rPr lang="en-US" altLang="zh-CN" sz="2000">
                  <a:solidFill>
                    <a:srgbClr val="FF0000"/>
                  </a:solidFill>
                  <a:latin typeface="Times New Roman" panose="02020603050405020304" pitchFamily="18" charset="0"/>
                  <a:ea typeface="宋体" panose="02010600030101010101" pitchFamily="2" charset="-122"/>
                </a:rPr>
                <a:t>/D</a:t>
              </a:r>
              <a:r>
                <a:rPr lang="en-US" altLang="zh-CN" sz="2000" baseline="-25000">
                  <a:solidFill>
                    <a:srgbClr val="FF0000"/>
                  </a:solidFill>
                  <a:latin typeface="Times New Roman" panose="02020603050405020304" pitchFamily="18" charset="0"/>
                  <a:ea typeface="宋体" panose="02010600030101010101" pitchFamily="2" charset="-122"/>
                </a:rPr>
                <a:t>3</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11" name="Text Box 12"/>
            <p:cNvSpPr txBox="1">
              <a:spLocks noChangeArrowheads="1"/>
            </p:cNvSpPr>
            <p:nvPr/>
          </p:nvSpPr>
          <p:spPr bwMode="auto">
            <a:xfrm>
              <a:off x="4219612" y="2181667"/>
              <a:ext cx="95250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44538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7103757" y="5174200"/>
              <a:ext cx="541006"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5027987" y="4704381"/>
            <a:ext cx="339992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spc="300" dirty="0">
                <a:latin typeface="微软雅黑" panose="020B0503020204020204" pitchFamily="34" charset="-122"/>
                <a:ea typeface="微软雅黑" panose="020B0503020204020204" pitchFamily="34" charset="-122"/>
              </a:rPr>
              <a:t> 检错必须有假设前提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val="20000"/>
                    </a:ext>
                  </a:extLst>
                </a:gridCol>
                <a:gridCol w="532427">
                  <a:extLst>
                    <a:ext uri="{9D8B030D-6E8A-4147-A177-3AD203B41FA5}">
                      <a16:colId xmlns:a16="http://schemas.microsoft.com/office/drawing/2014/main" val="20001"/>
                    </a:ext>
                  </a:extLst>
                </a:gridCol>
                <a:gridCol w="495708">
                  <a:extLst>
                    <a:ext uri="{9D8B030D-6E8A-4147-A177-3AD203B41FA5}">
                      <a16:colId xmlns:a16="http://schemas.microsoft.com/office/drawing/2014/main" val="20002"/>
                    </a:ext>
                  </a:extLst>
                </a:gridCol>
                <a:gridCol w="495708">
                  <a:extLst>
                    <a:ext uri="{9D8B030D-6E8A-4147-A177-3AD203B41FA5}">
                      <a16:colId xmlns:a16="http://schemas.microsoft.com/office/drawing/2014/main" val="20003"/>
                    </a:ext>
                  </a:extLst>
                </a:gridCol>
                <a:gridCol w="495708">
                  <a:extLst>
                    <a:ext uri="{9D8B030D-6E8A-4147-A177-3AD203B41FA5}">
                      <a16:colId xmlns:a16="http://schemas.microsoft.com/office/drawing/2014/main" val="20004"/>
                    </a:ext>
                  </a:extLst>
                </a:gridCol>
                <a:gridCol w="495708">
                  <a:extLst>
                    <a:ext uri="{9D8B030D-6E8A-4147-A177-3AD203B41FA5}">
                      <a16:colId xmlns:a16="http://schemas.microsoft.com/office/drawing/2014/main" val="20005"/>
                    </a:ext>
                  </a:extLst>
                </a:gridCol>
                <a:gridCol w="495708">
                  <a:extLst>
                    <a:ext uri="{9D8B030D-6E8A-4147-A177-3AD203B41FA5}">
                      <a16:colId xmlns:a16="http://schemas.microsoft.com/office/drawing/2014/main" val="20006"/>
                    </a:ext>
                  </a:extLst>
                </a:gridCol>
                <a:gridCol w="495708">
                  <a:extLst>
                    <a:ext uri="{9D8B030D-6E8A-4147-A177-3AD203B41FA5}">
                      <a16:colId xmlns:a16="http://schemas.microsoft.com/office/drawing/2014/main" val="20007"/>
                    </a:ext>
                  </a:extLst>
                </a:gridCol>
                <a:gridCol w="495708">
                  <a:extLst>
                    <a:ext uri="{9D8B030D-6E8A-4147-A177-3AD203B41FA5}">
                      <a16:colId xmlns:a16="http://schemas.microsoft.com/office/drawing/2014/main" val="20008"/>
                    </a:ext>
                  </a:extLst>
                </a:gridCol>
                <a:gridCol w="495708">
                  <a:extLst>
                    <a:ext uri="{9D8B030D-6E8A-4147-A177-3AD203B41FA5}">
                      <a16:colId xmlns:a16="http://schemas.microsoft.com/office/drawing/2014/main" val="20009"/>
                    </a:ext>
                  </a:extLst>
                </a:gridCol>
                <a:gridCol w="495708">
                  <a:extLst>
                    <a:ext uri="{9D8B030D-6E8A-4147-A177-3AD203B41FA5}">
                      <a16:colId xmlns:a16="http://schemas.microsoft.com/office/drawing/2014/main" val="20010"/>
                    </a:ext>
                  </a:extLst>
                </a:gridCol>
                <a:gridCol w="495708">
                  <a:extLst>
                    <a:ext uri="{9D8B030D-6E8A-4147-A177-3AD203B41FA5}">
                      <a16:colId xmlns:a16="http://schemas.microsoft.com/office/drawing/2014/main" val="20011"/>
                    </a:ext>
                  </a:extLst>
                </a:gridCol>
                <a:gridCol w="495708">
                  <a:extLst>
                    <a:ext uri="{9D8B030D-6E8A-4147-A177-3AD203B41FA5}">
                      <a16:colId xmlns:a16="http://schemas.microsoft.com/office/drawing/2014/main" val="20012"/>
                    </a:ext>
                  </a:extLst>
                </a:gridCol>
                <a:gridCol w="495708">
                  <a:extLst>
                    <a:ext uri="{9D8B030D-6E8A-4147-A177-3AD203B41FA5}">
                      <a16:colId xmlns:a16="http://schemas.microsoft.com/office/drawing/2014/main" val="20013"/>
                    </a:ext>
                  </a:extLst>
                </a:gridCol>
                <a:gridCol w="495708">
                  <a:extLst>
                    <a:ext uri="{9D8B030D-6E8A-4147-A177-3AD203B41FA5}">
                      <a16:colId xmlns:a16="http://schemas.microsoft.com/office/drawing/2014/main" val="20014"/>
                    </a:ext>
                  </a:extLst>
                </a:gridCol>
                <a:gridCol w="495708">
                  <a:extLst>
                    <a:ext uri="{9D8B030D-6E8A-4147-A177-3AD203B41FA5}">
                      <a16:colId xmlns:a16="http://schemas.microsoft.com/office/drawing/2014/main" val="20015"/>
                    </a:ext>
                  </a:extLst>
                </a:gridCol>
                <a:gridCol w="495708">
                  <a:extLst>
                    <a:ext uri="{9D8B030D-6E8A-4147-A177-3AD203B41FA5}">
                      <a16:colId xmlns:a16="http://schemas.microsoft.com/office/drawing/2014/main" val="20016"/>
                    </a:ext>
                  </a:extLst>
                </a:gridCol>
                <a:gridCol w="495708">
                  <a:extLst>
                    <a:ext uri="{9D8B030D-6E8A-4147-A177-3AD203B41FA5}">
                      <a16:colId xmlns:a16="http://schemas.microsoft.com/office/drawing/2014/main" val="20017"/>
                    </a:ext>
                  </a:extLst>
                </a:gridCol>
                <a:gridCol w="495708">
                  <a:extLst>
                    <a:ext uri="{9D8B030D-6E8A-4147-A177-3AD203B41FA5}">
                      <a16:colId xmlns:a16="http://schemas.microsoft.com/office/drawing/2014/main" val="20018"/>
                    </a:ext>
                  </a:extLst>
                </a:gridCol>
                <a:gridCol w="495708">
                  <a:extLst>
                    <a:ext uri="{9D8B030D-6E8A-4147-A177-3AD203B41FA5}">
                      <a16:colId xmlns:a16="http://schemas.microsoft.com/office/drawing/2014/main" val="20019"/>
                    </a:ext>
                  </a:extLst>
                </a:gridCol>
                <a:gridCol w="495708">
                  <a:extLst>
                    <a:ext uri="{9D8B030D-6E8A-4147-A177-3AD203B41FA5}">
                      <a16:colId xmlns:a16="http://schemas.microsoft.com/office/drawing/2014/main" val="20020"/>
                    </a:ext>
                  </a:extLst>
                </a:gridCol>
                <a:gridCol w="495708">
                  <a:extLst>
                    <a:ext uri="{9D8B030D-6E8A-4147-A177-3AD203B41FA5}">
                      <a16:colId xmlns:a16="http://schemas.microsoft.com/office/drawing/2014/main" val="20021"/>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bl>
          </a:graphicData>
        </a:graphic>
      </p:graphicFrame>
      <p:sp>
        <p:nvSpPr>
          <p:cNvPr id="2" name="标题 1"/>
          <p:cNvSpPr>
            <a:spLocks noGrp="1"/>
          </p:cNvSpPr>
          <p:nvPr>
            <p:ph type="title"/>
          </p:nvPr>
        </p:nvSpPr>
        <p:spPr>
          <a:xfrm>
            <a:off x="487822" y="257614"/>
            <a:ext cx="10515600" cy="617641"/>
          </a:xfrm>
        </p:spPr>
        <p:txBody>
          <a:bodyPr>
            <a:normAutofit/>
          </a:bodyPr>
          <a:lstStyle/>
          <a:p>
            <a:r>
              <a:rPr lang="zh-CN" altLang="en-US" dirty="0"/>
              <a:t>（</a:t>
            </a:r>
            <a:r>
              <a:rPr lang="en-US" altLang="zh-CN" dirty="0"/>
              <a:t>n</a:t>
            </a:r>
            <a:r>
              <a:rPr lang="zh-CN" altLang="en-US" dirty="0"/>
              <a:t>，</a:t>
            </a:r>
            <a:r>
              <a:rPr lang="en-US" altLang="zh-CN" dirty="0"/>
              <a:t>k</a:t>
            </a:r>
            <a:r>
              <a:rPr lang="zh-CN" altLang="en-US" dirty="0"/>
              <a:t>）码校验分组设计方法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(n, k)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根据海明编码规则填写校验组分布表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val="20000"/>
                    </a:ext>
                  </a:extLst>
                </a:gridCol>
                <a:gridCol w="532427">
                  <a:extLst>
                    <a:ext uri="{9D8B030D-6E8A-4147-A177-3AD203B41FA5}">
                      <a16:colId xmlns:a16="http://schemas.microsoft.com/office/drawing/2014/main" val="20001"/>
                    </a:ext>
                  </a:extLst>
                </a:gridCol>
                <a:gridCol w="495708">
                  <a:extLst>
                    <a:ext uri="{9D8B030D-6E8A-4147-A177-3AD203B41FA5}">
                      <a16:colId xmlns:a16="http://schemas.microsoft.com/office/drawing/2014/main" val="20002"/>
                    </a:ext>
                  </a:extLst>
                </a:gridCol>
                <a:gridCol w="495708">
                  <a:extLst>
                    <a:ext uri="{9D8B030D-6E8A-4147-A177-3AD203B41FA5}">
                      <a16:colId xmlns:a16="http://schemas.microsoft.com/office/drawing/2014/main" val="20003"/>
                    </a:ext>
                  </a:extLst>
                </a:gridCol>
                <a:gridCol w="495708">
                  <a:extLst>
                    <a:ext uri="{9D8B030D-6E8A-4147-A177-3AD203B41FA5}">
                      <a16:colId xmlns:a16="http://schemas.microsoft.com/office/drawing/2014/main" val="20004"/>
                    </a:ext>
                  </a:extLst>
                </a:gridCol>
                <a:gridCol w="495708">
                  <a:extLst>
                    <a:ext uri="{9D8B030D-6E8A-4147-A177-3AD203B41FA5}">
                      <a16:colId xmlns:a16="http://schemas.microsoft.com/office/drawing/2014/main" val="20005"/>
                    </a:ext>
                  </a:extLst>
                </a:gridCol>
                <a:gridCol w="495708">
                  <a:extLst>
                    <a:ext uri="{9D8B030D-6E8A-4147-A177-3AD203B41FA5}">
                      <a16:colId xmlns:a16="http://schemas.microsoft.com/office/drawing/2014/main" val="20006"/>
                    </a:ext>
                  </a:extLst>
                </a:gridCol>
                <a:gridCol w="495708">
                  <a:extLst>
                    <a:ext uri="{9D8B030D-6E8A-4147-A177-3AD203B41FA5}">
                      <a16:colId xmlns:a16="http://schemas.microsoft.com/office/drawing/2014/main" val="20007"/>
                    </a:ext>
                  </a:extLst>
                </a:gridCol>
                <a:gridCol w="495708">
                  <a:extLst>
                    <a:ext uri="{9D8B030D-6E8A-4147-A177-3AD203B41FA5}">
                      <a16:colId xmlns:a16="http://schemas.microsoft.com/office/drawing/2014/main" val="20008"/>
                    </a:ext>
                  </a:extLst>
                </a:gridCol>
                <a:gridCol w="495708">
                  <a:extLst>
                    <a:ext uri="{9D8B030D-6E8A-4147-A177-3AD203B41FA5}">
                      <a16:colId xmlns:a16="http://schemas.microsoft.com/office/drawing/2014/main" val="20009"/>
                    </a:ext>
                  </a:extLst>
                </a:gridCol>
                <a:gridCol w="495708">
                  <a:extLst>
                    <a:ext uri="{9D8B030D-6E8A-4147-A177-3AD203B41FA5}">
                      <a16:colId xmlns:a16="http://schemas.microsoft.com/office/drawing/2014/main" val="20010"/>
                    </a:ext>
                  </a:extLst>
                </a:gridCol>
                <a:gridCol w="495708">
                  <a:extLst>
                    <a:ext uri="{9D8B030D-6E8A-4147-A177-3AD203B41FA5}">
                      <a16:colId xmlns:a16="http://schemas.microsoft.com/office/drawing/2014/main" val="20011"/>
                    </a:ext>
                  </a:extLst>
                </a:gridCol>
                <a:gridCol w="495708">
                  <a:extLst>
                    <a:ext uri="{9D8B030D-6E8A-4147-A177-3AD203B41FA5}">
                      <a16:colId xmlns:a16="http://schemas.microsoft.com/office/drawing/2014/main" val="20012"/>
                    </a:ext>
                  </a:extLst>
                </a:gridCol>
                <a:gridCol w="495708">
                  <a:extLst>
                    <a:ext uri="{9D8B030D-6E8A-4147-A177-3AD203B41FA5}">
                      <a16:colId xmlns:a16="http://schemas.microsoft.com/office/drawing/2014/main" val="20013"/>
                    </a:ext>
                  </a:extLst>
                </a:gridCol>
                <a:gridCol w="495708">
                  <a:extLst>
                    <a:ext uri="{9D8B030D-6E8A-4147-A177-3AD203B41FA5}">
                      <a16:colId xmlns:a16="http://schemas.microsoft.com/office/drawing/2014/main" val="20014"/>
                    </a:ext>
                  </a:extLst>
                </a:gridCol>
                <a:gridCol w="495708">
                  <a:extLst>
                    <a:ext uri="{9D8B030D-6E8A-4147-A177-3AD203B41FA5}">
                      <a16:colId xmlns:a16="http://schemas.microsoft.com/office/drawing/2014/main" val="20015"/>
                    </a:ext>
                  </a:extLst>
                </a:gridCol>
                <a:gridCol w="495708">
                  <a:extLst>
                    <a:ext uri="{9D8B030D-6E8A-4147-A177-3AD203B41FA5}">
                      <a16:colId xmlns:a16="http://schemas.microsoft.com/office/drawing/2014/main" val="20016"/>
                    </a:ext>
                  </a:extLst>
                </a:gridCol>
                <a:gridCol w="495708">
                  <a:extLst>
                    <a:ext uri="{9D8B030D-6E8A-4147-A177-3AD203B41FA5}">
                      <a16:colId xmlns:a16="http://schemas.microsoft.com/office/drawing/2014/main" val="20017"/>
                    </a:ext>
                  </a:extLst>
                </a:gridCol>
                <a:gridCol w="495708">
                  <a:extLst>
                    <a:ext uri="{9D8B030D-6E8A-4147-A177-3AD203B41FA5}">
                      <a16:colId xmlns:a16="http://schemas.microsoft.com/office/drawing/2014/main" val="20018"/>
                    </a:ext>
                  </a:extLst>
                </a:gridCol>
                <a:gridCol w="495708">
                  <a:extLst>
                    <a:ext uri="{9D8B030D-6E8A-4147-A177-3AD203B41FA5}">
                      <a16:colId xmlns:a16="http://schemas.microsoft.com/office/drawing/2014/main" val="20019"/>
                    </a:ext>
                  </a:extLst>
                </a:gridCol>
                <a:gridCol w="495708">
                  <a:extLst>
                    <a:ext uri="{9D8B030D-6E8A-4147-A177-3AD203B41FA5}">
                      <a16:colId xmlns:a16="http://schemas.microsoft.com/office/drawing/2014/main" val="20020"/>
                    </a:ext>
                  </a:extLst>
                </a:gridCol>
                <a:gridCol w="495708">
                  <a:extLst>
                    <a:ext uri="{9D8B030D-6E8A-4147-A177-3AD203B41FA5}">
                      <a16:colId xmlns:a16="http://schemas.microsoft.com/office/drawing/2014/main" val="20021"/>
                    </a:ext>
                  </a:extLst>
                </a:gridCol>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0001"/>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000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4"/>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0005"/>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0007"/>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46974"/>
            <a:ext cx="6553201" cy="480730"/>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17024"/>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val="20000"/>
                    </a:ext>
                  </a:extLst>
                </a:gridCol>
                <a:gridCol w="532427">
                  <a:extLst>
                    <a:ext uri="{9D8B030D-6E8A-4147-A177-3AD203B41FA5}">
                      <a16:colId xmlns:a16="http://schemas.microsoft.com/office/drawing/2014/main" val="20001"/>
                    </a:ext>
                  </a:extLst>
                </a:gridCol>
                <a:gridCol w="495708">
                  <a:extLst>
                    <a:ext uri="{9D8B030D-6E8A-4147-A177-3AD203B41FA5}">
                      <a16:colId xmlns:a16="http://schemas.microsoft.com/office/drawing/2014/main" val="20002"/>
                    </a:ext>
                  </a:extLst>
                </a:gridCol>
                <a:gridCol w="495708">
                  <a:extLst>
                    <a:ext uri="{9D8B030D-6E8A-4147-A177-3AD203B41FA5}">
                      <a16:colId xmlns:a16="http://schemas.microsoft.com/office/drawing/2014/main" val="20003"/>
                    </a:ext>
                  </a:extLst>
                </a:gridCol>
                <a:gridCol w="495708">
                  <a:extLst>
                    <a:ext uri="{9D8B030D-6E8A-4147-A177-3AD203B41FA5}">
                      <a16:colId xmlns:a16="http://schemas.microsoft.com/office/drawing/2014/main" val="20004"/>
                    </a:ext>
                  </a:extLst>
                </a:gridCol>
                <a:gridCol w="495708">
                  <a:extLst>
                    <a:ext uri="{9D8B030D-6E8A-4147-A177-3AD203B41FA5}">
                      <a16:colId xmlns:a16="http://schemas.microsoft.com/office/drawing/2014/main" val="20005"/>
                    </a:ext>
                  </a:extLst>
                </a:gridCol>
                <a:gridCol w="495708">
                  <a:extLst>
                    <a:ext uri="{9D8B030D-6E8A-4147-A177-3AD203B41FA5}">
                      <a16:colId xmlns:a16="http://schemas.microsoft.com/office/drawing/2014/main" val="20006"/>
                    </a:ext>
                  </a:extLst>
                </a:gridCol>
                <a:gridCol w="495708">
                  <a:extLst>
                    <a:ext uri="{9D8B030D-6E8A-4147-A177-3AD203B41FA5}">
                      <a16:colId xmlns:a16="http://schemas.microsoft.com/office/drawing/2014/main" val="20007"/>
                    </a:ext>
                  </a:extLst>
                </a:gridCol>
                <a:gridCol w="495708">
                  <a:extLst>
                    <a:ext uri="{9D8B030D-6E8A-4147-A177-3AD203B41FA5}">
                      <a16:colId xmlns:a16="http://schemas.microsoft.com/office/drawing/2014/main" val="20008"/>
                    </a:ext>
                  </a:extLst>
                </a:gridCol>
                <a:gridCol w="495708">
                  <a:extLst>
                    <a:ext uri="{9D8B030D-6E8A-4147-A177-3AD203B41FA5}">
                      <a16:colId xmlns:a16="http://schemas.microsoft.com/office/drawing/2014/main" val="20009"/>
                    </a:ext>
                  </a:extLst>
                </a:gridCol>
                <a:gridCol w="495708">
                  <a:extLst>
                    <a:ext uri="{9D8B030D-6E8A-4147-A177-3AD203B41FA5}">
                      <a16:colId xmlns:a16="http://schemas.microsoft.com/office/drawing/2014/main" val="20010"/>
                    </a:ext>
                  </a:extLst>
                </a:gridCol>
                <a:gridCol w="495708">
                  <a:extLst>
                    <a:ext uri="{9D8B030D-6E8A-4147-A177-3AD203B41FA5}">
                      <a16:colId xmlns:a16="http://schemas.microsoft.com/office/drawing/2014/main" val="20011"/>
                    </a:ext>
                  </a:extLst>
                </a:gridCol>
                <a:gridCol w="495708">
                  <a:extLst>
                    <a:ext uri="{9D8B030D-6E8A-4147-A177-3AD203B41FA5}">
                      <a16:colId xmlns:a16="http://schemas.microsoft.com/office/drawing/2014/main" val="20012"/>
                    </a:ext>
                  </a:extLst>
                </a:gridCol>
                <a:gridCol w="495708">
                  <a:extLst>
                    <a:ext uri="{9D8B030D-6E8A-4147-A177-3AD203B41FA5}">
                      <a16:colId xmlns:a16="http://schemas.microsoft.com/office/drawing/2014/main" val="20013"/>
                    </a:ext>
                  </a:extLst>
                </a:gridCol>
                <a:gridCol w="495708">
                  <a:extLst>
                    <a:ext uri="{9D8B030D-6E8A-4147-A177-3AD203B41FA5}">
                      <a16:colId xmlns:a16="http://schemas.microsoft.com/office/drawing/2014/main" val="20014"/>
                    </a:ext>
                  </a:extLst>
                </a:gridCol>
                <a:gridCol w="495708">
                  <a:extLst>
                    <a:ext uri="{9D8B030D-6E8A-4147-A177-3AD203B41FA5}">
                      <a16:colId xmlns:a16="http://schemas.microsoft.com/office/drawing/2014/main" val="20015"/>
                    </a:ext>
                  </a:extLst>
                </a:gridCol>
                <a:gridCol w="495708">
                  <a:extLst>
                    <a:ext uri="{9D8B030D-6E8A-4147-A177-3AD203B41FA5}">
                      <a16:colId xmlns:a16="http://schemas.microsoft.com/office/drawing/2014/main" val="20016"/>
                    </a:ext>
                  </a:extLst>
                </a:gridCol>
                <a:gridCol w="495708">
                  <a:extLst>
                    <a:ext uri="{9D8B030D-6E8A-4147-A177-3AD203B41FA5}">
                      <a16:colId xmlns:a16="http://schemas.microsoft.com/office/drawing/2014/main" val="20017"/>
                    </a:ext>
                  </a:extLst>
                </a:gridCol>
                <a:gridCol w="495708">
                  <a:extLst>
                    <a:ext uri="{9D8B030D-6E8A-4147-A177-3AD203B41FA5}">
                      <a16:colId xmlns:a16="http://schemas.microsoft.com/office/drawing/2014/main" val="20018"/>
                    </a:ext>
                  </a:extLst>
                </a:gridCol>
                <a:gridCol w="495708">
                  <a:extLst>
                    <a:ext uri="{9D8B030D-6E8A-4147-A177-3AD203B41FA5}">
                      <a16:colId xmlns:a16="http://schemas.microsoft.com/office/drawing/2014/main" val="20019"/>
                    </a:ext>
                  </a:extLst>
                </a:gridCol>
                <a:gridCol w="495708">
                  <a:extLst>
                    <a:ext uri="{9D8B030D-6E8A-4147-A177-3AD203B41FA5}">
                      <a16:colId xmlns:a16="http://schemas.microsoft.com/office/drawing/2014/main" val="20020"/>
                    </a:ext>
                  </a:extLst>
                </a:gridCol>
                <a:gridCol w="495708">
                  <a:extLst>
                    <a:ext uri="{9D8B030D-6E8A-4147-A177-3AD203B41FA5}">
                      <a16:colId xmlns:a16="http://schemas.microsoft.com/office/drawing/2014/main" val="20021"/>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u="sng" dirty="0">
                <a:solidFill>
                  <a:srgbClr val="C00000"/>
                </a:solidFill>
              </a:rPr>
              <a:t>2.2 </a:t>
            </a:r>
            <a:r>
              <a:rPr lang="zh-CN" altLang="en-US" b="1" u="sng" dirty="0">
                <a:solidFill>
                  <a:srgbClr val="C00000"/>
                </a:solidFill>
              </a:rPr>
              <a:t>数值数据的表示</a:t>
            </a:r>
            <a:endParaRPr lang="en-US" altLang="zh-CN" b="1" u="sng" dirty="0">
              <a:solidFill>
                <a:srgbClr val="C00000"/>
              </a:solidFill>
            </a:endParaRPr>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p:cNvGrpSpPr/>
          <p:nvPr/>
        </p:nvGrpSpPr>
        <p:grpSpPr>
          <a:xfrm>
            <a:off x="7987014" y="4688465"/>
            <a:ext cx="3657999" cy="1508698"/>
            <a:chOff x="7345423" y="1678029"/>
            <a:chExt cx="3657999" cy="1508698"/>
          </a:xfrm>
        </p:grpSpPr>
        <p:pic>
          <p:nvPicPr>
            <p:cNvPr id="8" name="图片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7345423" y="1678029"/>
              <a:ext cx="3631019" cy="811905"/>
            </a:xfrm>
            <a:prstGeom prst="rect">
              <a:avLst/>
            </a:prstGeom>
          </p:spPr>
        </p:pic>
        <p:grpSp>
          <p:nvGrpSpPr>
            <p:cNvPr id="9" name="组合 8"/>
            <p:cNvGrpSpPr/>
            <p:nvPr/>
          </p:nvGrpSpPr>
          <p:grpSpPr>
            <a:xfrm>
              <a:off x="9076778" y="2684108"/>
              <a:ext cx="1926644" cy="502619"/>
              <a:chOff x="3069458" y="5287335"/>
              <a:chExt cx="1926644" cy="502619"/>
            </a:xfrm>
          </p:grpSpPr>
          <p:sp>
            <p:nvSpPr>
              <p:cNvPr id="10" name="矩形 9"/>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海明码特点</a:t>
            </a:r>
          </a:p>
        </p:txBody>
      </p:sp>
      <p:sp>
        <p:nvSpPr>
          <p:cNvPr id="3" name="内容占位符 2"/>
          <p:cNvSpPr>
            <a:spLocks noGrp="1"/>
          </p:cNvSpPr>
          <p:nvPr>
            <p:ph idx="1"/>
          </p:nvPr>
        </p:nvSpPr>
        <p:spPr>
          <a:xfrm>
            <a:off x="487822" y="3120811"/>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zh-CN" altLang="en-US" dirty="0">
                <a:solidFill>
                  <a:srgbClr val="18978B"/>
                </a:solidFill>
              </a:rPr>
              <a:t>最初用于自动处理穿孔卡片的故障</a:t>
            </a:r>
            <a:endParaRPr lang="en-US" altLang="zh-CN" dirty="0">
              <a:solidFill>
                <a:srgbClr val="18978B"/>
              </a:solidFill>
            </a:endParaRPr>
          </a:p>
          <a:p>
            <a:r>
              <a:rPr lang="en-US" altLang="zh-CN" dirty="0">
                <a:solidFill>
                  <a:srgbClr val="18978B"/>
                </a:solidFill>
              </a:rPr>
              <a:t>ECC  DRAM</a:t>
            </a:r>
            <a:r>
              <a:rPr lang="zh-CN" altLang="en-US" dirty="0">
                <a:solidFill>
                  <a:srgbClr val="18978B"/>
                </a:solidFill>
              </a:rPr>
              <a:t>、</a:t>
            </a:r>
            <a:r>
              <a:rPr lang="en-US" altLang="zh-CN" dirty="0">
                <a:solidFill>
                  <a:srgbClr val="18978B"/>
                </a:solidFill>
              </a:rPr>
              <a:t>RAID2</a:t>
            </a:r>
            <a:r>
              <a:rPr lang="zh-CN" altLang="en-US" dirty="0">
                <a:solidFill>
                  <a:srgbClr val="18978B"/>
                </a:solidFill>
              </a:rPr>
              <a:t>，卫星通讯</a:t>
            </a:r>
          </a:p>
        </p:txBody>
      </p:sp>
      <p:graphicFrame>
        <p:nvGraphicFramePr>
          <p:cNvPr id="4" name="Object 5"/>
          <p:cNvGraphicFramePr>
            <a:graphicFrameLocks noChangeAspect="1"/>
          </p:cNvGraphicFramePr>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name="Image" r:id="rId4" imgW="5867400" imgH="2654300" progId="">
                  <p:embed/>
                </p:oleObj>
              </mc:Choice>
              <mc:Fallback>
                <p:oleObj name="Image" r:id="rId4" imgW="5867400" imgH="2654300" progId="">
                  <p:embed/>
                  <p:pic>
                    <p:nvPicPr>
                      <p:cNvPr id="4"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p:spPr>
                  </p:pic>
                </p:oleObj>
              </mc:Fallback>
            </mc:AlternateContent>
          </a:graphicData>
        </a:graphic>
      </p:graphicFrame>
      <p:graphicFrame>
        <p:nvGraphicFramePr>
          <p:cNvPr id="6" name="表格 5"/>
          <p:cNvGraphicFramePr>
            <a:graphicFrameLocks noGrp="1"/>
          </p:cNvGraphicFramePr>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val="20000"/>
                    </a:ext>
                  </a:extLst>
                </a:gridCol>
                <a:gridCol w="1127125">
                  <a:extLst>
                    <a:ext uri="{9D8B030D-6E8A-4147-A177-3AD203B41FA5}">
                      <a16:colId xmlns:a16="http://schemas.microsoft.com/office/drawing/2014/main" val="20001"/>
                    </a:ext>
                  </a:extLst>
                </a:gridCol>
                <a:gridCol w="1127125">
                  <a:extLst>
                    <a:ext uri="{9D8B030D-6E8A-4147-A177-3AD203B41FA5}">
                      <a16:colId xmlns:a16="http://schemas.microsoft.com/office/drawing/2014/main" val="20002"/>
                    </a:ext>
                  </a:extLst>
                </a:gridCol>
                <a:gridCol w="1127125">
                  <a:extLst>
                    <a:ext uri="{9D8B030D-6E8A-4147-A177-3AD203B41FA5}">
                      <a16:colId xmlns:a16="http://schemas.microsoft.com/office/drawing/2014/main" val="20003"/>
                    </a:ext>
                  </a:extLst>
                </a:gridCol>
                <a:gridCol w="1127125">
                  <a:extLst>
                    <a:ext uri="{9D8B030D-6E8A-4147-A177-3AD203B41FA5}">
                      <a16:colId xmlns:a16="http://schemas.microsoft.com/office/drawing/2014/main" val="20004"/>
                    </a:ext>
                  </a:extLst>
                </a:gridCol>
                <a:gridCol w="1127125">
                  <a:extLst>
                    <a:ext uri="{9D8B030D-6E8A-4147-A177-3AD203B41FA5}">
                      <a16:colId xmlns:a16="http://schemas.microsoft.com/office/drawing/2014/main" val="20005"/>
                    </a:ext>
                  </a:extLst>
                </a:gridCol>
                <a:gridCol w="1127125">
                  <a:extLst>
                    <a:ext uri="{9D8B030D-6E8A-4147-A177-3AD203B41FA5}">
                      <a16:colId xmlns:a16="http://schemas.microsoft.com/office/drawing/2014/main" val="20006"/>
                    </a:ext>
                  </a:extLst>
                </a:gridCol>
                <a:gridCol w="1127125">
                  <a:extLst>
                    <a:ext uri="{9D8B030D-6E8A-4147-A177-3AD203B41FA5}">
                      <a16:colId xmlns:a16="http://schemas.microsoft.com/office/drawing/2014/main" val="20007"/>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1000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10001"/>
                  </a:ext>
                </a:extLst>
              </a:tr>
            </a:tbl>
          </a:graphicData>
        </a:graphic>
      </p:graphicFrame>
      <p:pic>
        <p:nvPicPr>
          <p:cNvPr id="5" name="图片 4"/>
          <p:cNvPicPr>
            <a:picLocks noChangeAspect="1"/>
          </p:cNvPicPr>
          <p:nvPr/>
        </p:nvPicPr>
        <p:blipFill>
          <a:blip r:embed="rId6"/>
          <a:stretch>
            <a:fillRect/>
          </a:stretch>
        </p:blipFill>
        <p:spPr>
          <a:xfrm>
            <a:off x="1488608" y="1145614"/>
            <a:ext cx="9017000" cy="369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solidFill>
                  <a:srgbClr val="18978B"/>
                </a:solidFill>
              </a:rPr>
              <a:t> </a:t>
            </a:r>
            <a:r>
              <a:rPr lang="zh-CN" altLang="en-US" dirty="0"/>
              <a:t>（按规则增加冗余信息）</a:t>
            </a:r>
            <a:endParaRPr lang="en-US" altLang="zh-CN" dirty="0"/>
          </a:p>
          <a:p>
            <a:r>
              <a:rPr lang="zh-CN" altLang="en-US" b="1" dirty="0">
                <a:solidFill>
                  <a:srgbClr val="18978B"/>
                </a:solidFill>
              </a:rPr>
              <a:t>传输</a:t>
            </a:r>
            <a:r>
              <a:rPr lang="zh-CN" altLang="en-US" dirty="0">
                <a:solidFill>
                  <a:srgbClr val="18978B"/>
                </a:solidFill>
              </a:rPr>
              <a:t> </a:t>
            </a:r>
            <a:r>
              <a:rPr lang="zh-CN" altLang="en-US" dirty="0"/>
              <a:t>（时空、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a:fillRect/>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海明编码传输实验</a:t>
            </a:r>
          </a:p>
        </p:txBody>
      </p:sp>
      <p:pic>
        <p:nvPicPr>
          <p:cNvPr id="9" name="图片 8"/>
          <p:cNvPicPr>
            <a:picLocks noChangeAspect="1"/>
          </p:cNvPicPr>
          <p:nvPr/>
        </p:nvPicPr>
        <p:blipFill>
          <a:blip r:embed="rId2"/>
          <a:stretch>
            <a:fillRect/>
          </a:stretch>
        </p:blipFill>
        <p:spPr>
          <a:xfrm>
            <a:off x="1499844" y="875255"/>
            <a:ext cx="9192311" cy="5740206"/>
          </a:xfrm>
          <a:prstGeom prst="rect">
            <a:avLst/>
          </a:prstGeom>
        </p:spPr>
      </p:pic>
      <p:sp>
        <p:nvSpPr>
          <p:cNvPr id="4" name="矩形标注 9"/>
          <p:cNvSpPr/>
          <p:nvPr/>
        </p:nvSpPr>
        <p:spPr>
          <a:xfrm>
            <a:off x="171172" y="3646237"/>
            <a:ext cx="1878411" cy="454392"/>
          </a:xfrm>
          <a:prstGeom prst="wedgeRectCallout">
            <a:avLst>
              <a:gd name="adj1" fmla="val 43213"/>
              <a:gd name="adj2" fmla="val -25313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Ctrl+T</a:t>
            </a:r>
            <a:r>
              <a:rPr lang="zh-CN" altLang="en-US" b="1" dirty="0">
                <a:solidFill>
                  <a:schemeClr val="tx1"/>
                </a:solidFill>
                <a:latin typeface="微软雅黑" panose="020B0503020204020204" pitchFamily="34" charset="-122"/>
                <a:ea typeface="微软雅黑" panose="020B0503020204020204" pitchFamily="34" charset="-122"/>
              </a:rPr>
              <a:t>驱动时钟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solidFill>
                  <a:srgbClr val="C00000"/>
                </a:solidFill>
              </a:rPr>
              <a:t>2.4.4 </a:t>
            </a:r>
            <a:r>
              <a:rPr lang="zh-CN" altLang="en-US" b="1"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4"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运算规则</a:t>
            </a:r>
          </a:p>
        </p:txBody>
      </p:sp>
      <p:grpSp>
        <p:nvGrpSpPr>
          <p:cNvPr id="48" name="组合 47"/>
          <p:cNvGrpSpPr/>
          <p:nvPr/>
        </p:nvGrpSpPr>
        <p:grpSpPr>
          <a:xfrm>
            <a:off x="6669741" y="1160182"/>
            <a:ext cx="4754881" cy="4793398"/>
            <a:chOff x="6047119" y="1364952"/>
            <a:chExt cx="5759826" cy="4793398"/>
          </a:xfrm>
        </p:grpSpPr>
        <p:sp>
          <p:nvSpPr>
            <p:cNvPr id="5" name="矩形 4"/>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9180792"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483519" y="1413824"/>
            <a:ext cx="854366" cy="369332"/>
            <a:chOff x="6167643" y="1530524"/>
            <a:chExt cx="854366" cy="369332"/>
          </a:xfrm>
        </p:grpSpPr>
        <p:sp>
          <p:nvSpPr>
            <p:cNvPr id="43" name="文本框 42"/>
            <p:cNvSpPr txBox="1"/>
            <p:nvPr/>
          </p:nvSpPr>
          <p:spPr>
            <a:xfrm>
              <a:off x="6606511"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56230"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462446"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744100"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10025754"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p>
          <a:p>
            <a:pPr eaLnBrk="1" hangingPunct="1">
              <a:lnSpc>
                <a:spcPct val="150000"/>
              </a:lnSpc>
            </a:pPr>
            <a:r>
              <a:rPr lang="zh-CN" altLang="en-US" dirty="0"/>
              <a:t>减法：按位减不考虑借位</a:t>
            </a:r>
          </a:p>
          <a:p>
            <a:pPr lvl="1" eaLnBrk="1" hangingPunct="1">
              <a:lnSpc>
                <a:spcPct val="150000"/>
              </a:lnSpc>
            </a:pPr>
            <a:r>
              <a:rPr lang="zh-CN" altLang="en-US" sz="2400" dirty="0"/>
              <a:t>异或运算，不考虑进位</a:t>
            </a:r>
          </a:p>
          <a:p>
            <a:pPr eaLnBrk="1" hangingPunct="1">
              <a:lnSpc>
                <a:spcPct val="150000"/>
              </a:lnSpc>
            </a:pPr>
            <a:r>
              <a:rPr lang="zh-CN" altLang="en-US" dirty="0"/>
              <a:t>乘法：部分积之和按模</a:t>
            </a:r>
            <a:r>
              <a:rPr lang="en-US" altLang="zh-CN" dirty="0"/>
              <a:t>2</a:t>
            </a:r>
            <a:r>
              <a:rPr lang="zh-CN" altLang="en-US" dirty="0"/>
              <a:t>加法计算</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eaLnBrk="1" hangingPunct="1">
              <a:lnSpc>
                <a:spcPct val="150000"/>
              </a:lnSpc>
            </a:pPr>
            <a:r>
              <a:rPr lang="en-US" altLang="zh-CN" sz="2400" dirty="0"/>
              <a:t>1100000÷1011</a:t>
            </a:r>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编码规则</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2</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a:t>· </a:t>
            </a:r>
            <a:r>
              <a:rPr lang="en-US" altLang="zh-CN" sz="2400" i="1" dirty="0">
                <a:latin typeface="Times New Roman" panose="02020603050405020304" pitchFamily="18" charset="0"/>
                <a:cs typeface="Times New Roman" panose="02020603050405020304" pitchFamily="18" charset="0"/>
              </a:rPr>
              <a:t>2</a:t>
            </a:r>
            <a:r>
              <a:rPr lang="en-US" altLang="zh-CN" sz="2400" baseline="50000"/>
              <a:t>r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1387B7"/>
                </a:solidFill>
              </a:rPr>
              <a:t>编码规则：</a:t>
            </a:r>
            <a:r>
              <a:rPr lang="en-US" altLang="zh-CN" sz="2400" dirty="0">
                <a:solidFill>
                  <a:srgbClr val="1387B7"/>
                </a:solidFill>
              </a:rPr>
              <a:t> </a:t>
            </a:r>
            <a:r>
              <a:rPr lang="en-US" altLang="zh-CN" sz="2400" u="sng" dirty="0">
                <a:solidFill>
                  <a:srgbClr val="1387B7"/>
                </a:solidFill>
              </a:rPr>
              <a:t>CRC</a:t>
            </a:r>
            <a:r>
              <a:rPr lang="zh-CN" altLang="en-US" sz="2400" u="sng" dirty="0">
                <a:solidFill>
                  <a:srgbClr val="1387B7"/>
                </a:solidFill>
              </a:rPr>
              <a:t>编码可被</a:t>
            </a:r>
            <a:r>
              <a:rPr lang="en-US" altLang="zh-CN" sz="2400" u="sng" dirty="0">
                <a:solidFill>
                  <a:srgbClr val="1387B7"/>
                </a:solidFill>
              </a:rPr>
              <a:t>G(</a:t>
            </a:r>
            <a:r>
              <a:rPr lang="en-US" altLang="zh-CN" sz="2400" i="1" u="sng" dirty="0">
                <a:solidFill>
                  <a:srgbClr val="1387B7"/>
                </a:solidFill>
                <a:latin typeface="Times New Roman" panose="02020603050405020304" pitchFamily="18" charset="0"/>
                <a:cs typeface="Times New Roman" panose="02020603050405020304" pitchFamily="18" charset="0"/>
              </a:rPr>
              <a:t>x</a:t>
            </a:r>
            <a:r>
              <a:rPr lang="en-US" altLang="zh-CN" sz="2400" u="sng" dirty="0">
                <a:solidFill>
                  <a:srgbClr val="1387B7"/>
                </a:solidFill>
              </a:rPr>
              <a:t>)</a:t>
            </a:r>
            <a:r>
              <a:rPr lang="zh-CN" altLang="en-US" sz="2400" u="sng" dirty="0">
                <a:solidFill>
                  <a:srgbClr val="1387B7"/>
                </a:solidFill>
              </a:rPr>
              <a:t>表示的编码整除</a:t>
            </a:r>
            <a:endParaRPr lang="zh-CN" altLang="en-US" sz="2400" u="sng" baseline="50000" dirty="0">
              <a:solidFill>
                <a:srgbClr val="1387B7"/>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zh-CN" altLang="en-US" dirty="0"/>
              <a:t>编解码过程</a:t>
            </a:r>
          </a:p>
        </p:txBody>
      </p:sp>
      <p:grpSp>
        <p:nvGrpSpPr>
          <p:cNvPr id="4" name="组合 3"/>
          <p:cNvGrpSpPr/>
          <p:nvPr/>
        </p:nvGrpSpPr>
        <p:grpSpPr>
          <a:xfrm>
            <a:off x="1378216" y="976855"/>
            <a:ext cx="9695509" cy="5294057"/>
            <a:chOff x="1384278" y="767241"/>
            <a:chExt cx="9801083" cy="5351704"/>
          </a:xfrm>
        </p:grpSpPr>
        <p:sp>
          <p:nvSpPr>
            <p:cNvPr id="45" name="矩形 44"/>
            <p:cNvSpPr/>
            <p:nvPr/>
          </p:nvSpPr>
          <p:spPr>
            <a:xfrm>
              <a:off x="6887620" y="1151285"/>
              <a:ext cx="4297741" cy="4967660"/>
            </a:xfrm>
            <a:prstGeom prst="rect">
              <a:avLst/>
            </a:prstGeom>
            <a:solidFill>
              <a:schemeClr val="bg1"/>
            </a:solidFill>
            <a:ln w="28575" cap="sq">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cxnSp>
          <p:nvCxnSpPr>
            <p:cNvPr id="94" name="直接箭头连接符 93"/>
            <p:cNvCxnSpPr/>
            <p:nvPr/>
          </p:nvCxnSpPr>
          <p:spPr>
            <a:xfrm flipV="1">
              <a:off x="10372338" y="4725058"/>
              <a:ext cx="0" cy="668081"/>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p:cNvGrpSpPr/>
            <p:nvPr/>
          </p:nvGrpSpPr>
          <p:grpSpPr>
            <a:xfrm>
              <a:off x="1743903" y="1636014"/>
              <a:ext cx="268985" cy="4107560"/>
              <a:chOff x="600903" y="1712214"/>
              <a:chExt cx="268985" cy="4107560"/>
            </a:xfrm>
          </p:grpSpPr>
          <p:sp>
            <p:nvSpPr>
              <p:cNvPr id="140" name="矩形 139"/>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005354" y="1636014"/>
              <a:ext cx="268985" cy="4107560"/>
              <a:chOff x="600903" y="1712214"/>
              <a:chExt cx="268985" cy="4107560"/>
            </a:xfrm>
          </p:grpSpPr>
          <p:sp>
            <p:nvSpPr>
              <p:cNvPr id="137" name="矩形 136"/>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266805" y="1636014"/>
              <a:ext cx="268985" cy="4107560"/>
              <a:chOff x="600903" y="1712214"/>
              <a:chExt cx="268985" cy="4107560"/>
            </a:xfrm>
          </p:grpSpPr>
          <p:sp>
            <p:nvSpPr>
              <p:cNvPr id="134" name="矩形 133"/>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528255" y="1636014"/>
              <a:ext cx="268986" cy="4107560"/>
              <a:chOff x="600902" y="1712214"/>
              <a:chExt cx="268986" cy="4107560"/>
            </a:xfrm>
          </p:grpSpPr>
          <p:sp>
            <p:nvSpPr>
              <p:cNvPr id="131" name="矩形 130"/>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p:cNvSpPr/>
            <p:nvPr/>
          </p:nvSpPr>
          <p:spPr>
            <a:xfrm>
              <a:off x="2797240" y="5426963"/>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p:cNvSpPr/>
            <p:nvPr/>
          </p:nvSpPr>
          <p:spPr>
            <a:xfrm>
              <a:off x="3060471"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p:cNvSpPr/>
            <p:nvPr/>
          </p:nvSpPr>
          <p:spPr>
            <a:xfrm>
              <a:off x="3311547"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32980" y="2370167"/>
              <a:ext cx="0" cy="1363690"/>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059806"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86632"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655842" y="2023364"/>
              <a:ext cx="807928" cy="373354"/>
              <a:chOff x="2512842" y="2236475"/>
              <a:chExt cx="807928" cy="373354"/>
            </a:xfrm>
          </p:grpSpPr>
          <p:sp>
            <p:nvSpPr>
              <p:cNvPr id="128" name="矩形 127"/>
              <p:cNvSpPr/>
              <p:nvPr/>
            </p:nvSpPr>
            <p:spPr>
              <a:xfrm>
                <a:off x="2512842"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29" name="矩形 128"/>
              <p:cNvSpPr/>
              <p:nvPr/>
            </p:nvSpPr>
            <p:spPr>
              <a:xfrm>
                <a:off x="2729897"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30" name="矩形 129"/>
              <p:cNvSpPr/>
              <p:nvPr/>
            </p:nvSpPr>
            <p:spPr>
              <a:xfrm>
                <a:off x="2946950"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grpSp>
        <p:cxnSp>
          <p:nvCxnSpPr>
            <p:cNvPr id="27" name="肘形连接符 165"/>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p:cNvSpPr/>
            <p:nvPr/>
          </p:nvSpPr>
          <p:spPr>
            <a:xfrm>
              <a:off x="2998307" y="5356279"/>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39" name="矩形 38"/>
            <p:cNvSpPr/>
            <p:nvPr/>
          </p:nvSpPr>
          <p:spPr>
            <a:xfrm>
              <a:off x="3211266" y="5387713"/>
              <a:ext cx="472386"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b</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40" name="矩形 39"/>
            <p:cNvSpPr/>
            <p:nvPr/>
          </p:nvSpPr>
          <p:spPr>
            <a:xfrm>
              <a:off x="2732721" y="5400001"/>
              <a:ext cx="421867" cy="373354"/>
            </a:xfrm>
            <a:prstGeom prst="rect">
              <a:avLst/>
            </a:prstGeom>
            <a:noFill/>
          </p:spPr>
          <p:txBody>
            <a:bodyPr wrap="square">
              <a:spAutoFit/>
            </a:bodyPr>
            <a:lstStyle/>
            <a:p>
              <a:pPr algn="ctr"/>
              <a:r>
                <a:rPr lang="en-US" altLang="zh-CN" dirty="0" err="1">
                  <a:solidFill>
                    <a:srgbClr val="18978B"/>
                  </a:solidFill>
                  <a:latin typeface="+mn-ea"/>
                  <a:cs typeface="Times New Roman" panose="02020603050405020304" pitchFamily="18" charset="0"/>
                </a:rPr>
                <a:t>b</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sp>
          <p:nvSpPr>
            <p:cNvPr id="41" name="矩形 40"/>
            <p:cNvSpPr/>
            <p:nvPr/>
          </p:nvSpPr>
          <p:spPr>
            <a:xfrm>
              <a:off x="1861765" y="5764653"/>
              <a:ext cx="1561290" cy="342241"/>
            </a:xfrm>
            <a:prstGeom prst="rect">
              <a:avLst/>
            </a:prstGeom>
          </p:spPr>
          <p:txBody>
            <a:bodyPr wrap="square">
              <a:spAutoFit/>
            </a:bodyPr>
            <a:lstStyle/>
            <a:p>
              <a:pPr algn="ctr"/>
              <a:r>
                <a:rPr lang="en-US" altLang="zh-CN" sz="1600" b="1" dirty="0">
                  <a:latin typeface="+mn-ea"/>
                  <a:cs typeface="Times New Roman" panose="02020603050405020304" pitchFamily="18" charset="0"/>
                </a:rPr>
                <a:t>CRC</a:t>
              </a:r>
              <a:r>
                <a:rPr lang="zh-CN" altLang="en-US" sz="1600" b="1" dirty="0">
                  <a:latin typeface="+mn-ea"/>
                  <a:cs typeface="Times New Roman" panose="02020603050405020304" pitchFamily="18" charset="0"/>
                </a:rPr>
                <a:t>校验码</a:t>
              </a:r>
              <a:endParaRPr lang="zh-CN" altLang="en-US" sz="1600" b="1" baseline="-25000" dirty="0">
                <a:latin typeface="+mn-ea"/>
                <a:cs typeface="Times New Roman" panose="02020603050405020304" pitchFamily="18" charset="0"/>
              </a:endParaRPr>
            </a:p>
          </p:txBody>
        </p:sp>
        <p:sp>
          <p:nvSpPr>
            <p:cNvPr id="42" name="矩形 41"/>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6" name="矩形 45"/>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p:cNvSpPr/>
            <p:nvPr/>
          </p:nvSpPr>
          <p:spPr>
            <a:xfrm>
              <a:off x="9353007" y="5764652"/>
              <a:ext cx="1561290" cy="342240"/>
            </a:xfrm>
            <a:prstGeom prst="rect">
              <a:avLst/>
            </a:prstGeom>
          </p:spPr>
          <p:txBody>
            <a:bodyPr wrap="square">
              <a:spAutoFit/>
            </a:bodyPr>
            <a:lstStyle/>
            <a:p>
              <a:pPr algn="ctr"/>
              <a:r>
                <a:rPr lang="en-US" altLang="zh-CN" sz="1600" b="1" dirty="0">
                  <a:solidFill>
                    <a:srgbClr val="C00000"/>
                  </a:solidFill>
                  <a:latin typeface="+mn-ea"/>
                  <a:cs typeface="Times New Roman" panose="02020603050405020304" pitchFamily="18" charset="0"/>
                </a:rPr>
                <a:t>CRC</a:t>
              </a:r>
              <a:r>
                <a:rPr lang="zh-CN" altLang="en-US" sz="1600" b="1" dirty="0">
                  <a:solidFill>
                    <a:srgbClr val="C00000"/>
                  </a:solidFill>
                  <a:latin typeface="+mn-ea"/>
                  <a:cs typeface="Times New Roman" panose="02020603050405020304" pitchFamily="18" charset="0"/>
                </a:rPr>
                <a:t>校验码’</a:t>
              </a:r>
              <a:endParaRPr lang="zh-CN" altLang="en-US" sz="1600" b="1" baseline="-25000" dirty="0">
                <a:solidFill>
                  <a:srgbClr val="C00000"/>
                </a:solidFill>
                <a:latin typeface="+mn-ea"/>
                <a:cs typeface="Times New Roman" panose="02020603050405020304" pitchFamily="18" charset="0"/>
              </a:endParaRPr>
            </a:p>
          </p:txBody>
        </p:sp>
        <p:sp>
          <p:nvSpPr>
            <p:cNvPr id="56" name="矩形 55"/>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p:cNvCxnSpPr>
              <a:stCxn id="110" idx="1"/>
            </p:cNvCxnSpPr>
            <p:nvPr/>
          </p:nvCxnSpPr>
          <p:spPr>
            <a:xfrm flipH="1">
              <a:off x="3584967" y="5574391"/>
              <a:ext cx="5604626" cy="0"/>
            </a:xfrm>
            <a:prstGeom prst="straightConnector1">
              <a:avLst/>
            </a:prstGeom>
            <a:ln w="28575">
              <a:solidFill>
                <a:srgbClr val="FF0000"/>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8568565" y="4724574"/>
              <a:ext cx="17911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8807820" y="4595555"/>
              <a:ext cx="1823878"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9053715" y="4451132"/>
              <a:ext cx="18246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639402" y="4595555"/>
              <a:ext cx="0" cy="797583"/>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882333" y="4451132"/>
              <a:ext cx="0" cy="942009"/>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9324085" y="1947454"/>
              <a:ext cx="784353" cy="389318"/>
              <a:chOff x="9371710" y="1947453"/>
              <a:chExt cx="784353" cy="2410673"/>
            </a:xfrm>
          </p:grpSpPr>
          <p:cxnSp>
            <p:nvCxnSpPr>
              <p:cNvPr id="124" name="直接箭头连接符 123"/>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p:cNvSpPr/>
            <p:nvPr/>
          </p:nvSpPr>
          <p:spPr>
            <a:xfrm>
              <a:off x="10242930" y="5416085"/>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p:cNvSpPr/>
            <p:nvPr/>
          </p:nvSpPr>
          <p:spPr>
            <a:xfrm>
              <a:off x="10506161"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p:cNvSpPr/>
            <p:nvPr/>
          </p:nvSpPr>
          <p:spPr>
            <a:xfrm>
              <a:off x="10757237"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p:cNvSpPr/>
            <p:nvPr/>
          </p:nvSpPr>
          <p:spPr>
            <a:xfrm>
              <a:off x="10454252" y="5335442"/>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122" name="矩形 121"/>
            <p:cNvSpPr/>
            <p:nvPr/>
          </p:nvSpPr>
          <p:spPr>
            <a:xfrm>
              <a:off x="10632950" y="5400446"/>
              <a:ext cx="530885"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d</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123" name="矩形 122"/>
            <p:cNvSpPr/>
            <p:nvPr/>
          </p:nvSpPr>
          <p:spPr>
            <a:xfrm flipH="1">
              <a:off x="10131955" y="5389264"/>
              <a:ext cx="502538" cy="373354"/>
            </a:xfrm>
            <a:prstGeom prst="rect">
              <a:avLst/>
            </a:prstGeom>
          </p:spPr>
          <p:txBody>
            <a:bodyPr wrap="square">
              <a:spAutoFit/>
            </a:bodyPr>
            <a:lstStyle/>
            <a:p>
              <a:pPr algn="ctr"/>
              <a:r>
                <a:rPr lang="en-US" altLang="zh-CN" dirty="0" err="1">
                  <a:solidFill>
                    <a:srgbClr val="18978B"/>
                  </a:solidFill>
                  <a:latin typeface="+mn-ea"/>
                  <a:cs typeface="Times New Roman" panose="02020603050405020304" pitchFamily="18" charset="0"/>
                </a:rPr>
                <a:t>d</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a:t>
            </a:r>
            <a:r>
              <a:rPr lang="en-US" altLang="zh-CN" sz="2400" dirty="0"/>
              <a:t>1</a:t>
            </a:r>
            <a:r>
              <a:rPr lang="zh-CN" altLang="en-US" sz="2400" dirty="0"/>
              <a:t>位发生错误</a:t>
            </a:r>
            <a:r>
              <a:rPr lang="zh-CN" altLang="en-US" sz="2400" b="1" dirty="0"/>
              <a:t>余数均不为</a:t>
            </a:r>
            <a:r>
              <a:rPr lang="en-US" altLang="zh-CN" sz="2400" b="1" dirty="0"/>
              <a:t>0</a:t>
            </a:r>
          </a:p>
          <a:p>
            <a:pPr lvl="1" eaLnBrk="1" hangingPunct="1">
              <a:lnSpc>
                <a:spcPct val="150000"/>
              </a:lnSpc>
            </a:pPr>
            <a:r>
              <a:rPr lang="zh-CN" altLang="en-US" sz="2400" dirty="0"/>
              <a:t>不同位发生错误</a:t>
            </a:r>
            <a:r>
              <a:rPr lang="zh-CN" altLang="en-US" sz="2400" b="1" dirty="0"/>
              <a:t>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运算，不是代数运算</a:t>
            </a:r>
            <a:r>
              <a:rPr lang="en-US" altLang="zh-CN" dirty="0"/>
              <a:t>   </a:t>
            </a:r>
          </a:p>
          <a:p>
            <a:pPr eaLnBrk="1" hangingPunct="1">
              <a:lnSpc>
                <a:spcPct val="150000"/>
              </a:lnSpc>
            </a:pPr>
            <a:r>
              <a:rPr lang="en-US" altLang="zh-CN" dirty="0"/>
              <a:t>G(x) = x+1 = 11 </a:t>
            </a:r>
          </a:p>
          <a:p>
            <a:pPr lvl="1" eaLnBrk="1" hangingPunct="1">
              <a:lnSpc>
                <a:spcPct val="150000"/>
              </a:lnSpc>
            </a:pPr>
            <a:r>
              <a:rPr lang="en-US" altLang="zh-CN" dirty="0"/>
              <a:t>(7,6)</a:t>
            </a:r>
            <a:r>
              <a:rPr lang="zh-CN" altLang="en-US" dirty="0"/>
              <a:t>码，判一位错</a:t>
            </a:r>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p>
          <a:p>
            <a:pPr eaLnBrk="1" hangingPunct="1">
              <a:lnSpc>
                <a:spcPct val="150000"/>
              </a:lnSpc>
            </a:pPr>
            <a:r>
              <a:rPr lang="en-US" altLang="zh-CN" dirty="0"/>
              <a:t>G(x) = (x+1) (x</a:t>
            </a:r>
            <a:r>
              <a:rPr lang="en-US" altLang="zh-CN" baseline="50000" dirty="0"/>
              <a:t>3</a:t>
            </a:r>
            <a:r>
              <a:rPr lang="en-US" altLang="zh-CN" dirty="0"/>
              <a:t>+x+1) = 11101</a:t>
            </a:r>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两位错，一位错余数均不为零，且余数无重叠</a:t>
            </a:r>
          </a:p>
          <a:p>
            <a:pPr lvl="1" eaLnBrk="1" hangingPunct="1">
              <a:lnSpc>
                <a:spcPct val="150000"/>
              </a:lnSpc>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solidFill>
                  <a:srgbClr val="C00000"/>
                </a:solidFill>
              </a:rPr>
              <a:t>2.2.1 </a:t>
            </a:r>
            <a:r>
              <a:rPr lang="zh-CN" altLang="en-US" b="1" dirty="0">
                <a:solidFill>
                  <a:srgbClr val="C00000"/>
                </a:solidFill>
              </a:rPr>
              <a:t>数的机器码表示</a:t>
            </a:r>
            <a:endParaRPr lang="en-US" altLang="zh-CN" b="1" dirty="0">
              <a:solidFill>
                <a:srgbClr val="C00000"/>
              </a:solidFill>
            </a:endParaRPr>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p>
          <a:p>
            <a:pPr eaLnBrk="1" hangingPunct="1">
              <a:lnSpc>
                <a:spcPct val="150000"/>
              </a:lnSpc>
            </a:pPr>
            <a:endParaRPr lang="zh-CN" altLang="en-US" b="1"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5741194"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p>
        </p:txBody>
      </p:sp>
      <p:grpSp>
        <p:nvGrpSpPr>
          <p:cNvPr id="110" name="组合 109"/>
          <p:cNvGrpSpPr/>
          <p:nvPr/>
        </p:nvGrpSpPr>
        <p:grpSpPr>
          <a:xfrm>
            <a:off x="7054679"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16" name="文本框 115"/>
          <p:cNvSpPr txBox="1"/>
          <p:nvPr/>
        </p:nvSpPr>
        <p:spPr>
          <a:xfrm>
            <a:off x="602284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630450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658615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extLst>
                    <a:ext uri="{9D8B030D-6E8A-4147-A177-3AD203B41FA5}">
                      <a16:colId xmlns:a16="http://schemas.microsoft.com/office/drawing/2014/main" val="20000"/>
                    </a:ext>
                  </a:extLst>
                </a:gridCol>
                <a:gridCol w="3090885">
                  <a:extLst>
                    <a:ext uri="{9D8B030D-6E8A-4147-A177-3AD203B41FA5}">
                      <a16:colId xmlns:a16="http://schemas.microsoft.com/office/drawing/2014/main" val="20001"/>
                    </a:ext>
                  </a:extLst>
                </a:gridCol>
                <a:gridCol w="2242221">
                  <a:extLst>
                    <a:ext uri="{9D8B030D-6E8A-4147-A177-3AD203B41FA5}">
                      <a16:colId xmlns:a16="http://schemas.microsoft.com/office/drawing/2014/main" val="20002"/>
                    </a:ext>
                  </a:extLst>
                </a:gridCol>
                <a:gridCol w="2877006">
                  <a:extLst>
                    <a:ext uri="{9D8B030D-6E8A-4147-A177-3AD203B41FA5}">
                      <a16:colId xmlns:a16="http://schemas.microsoft.com/office/drawing/2014/main" val="20003"/>
                    </a:ext>
                  </a:extLst>
                </a:gridCol>
              </a:tblGrid>
              <a:tr h="451577">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extLst>
                  <a:ext uri="{0D108BD9-81ED-4DB2-BD59-A6C34878D82A}">
                    <a16:rowId xmlns:a16="http://schemas.microsoft.com/office/drawing/2014/main" val="10000"/>
                  </a:ext>
                </a:extLst>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1"/>
                  </a:ext>
                </a:extLst>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2"/>
                  </a:ext>
                </a:extLst>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extLst>
                  <a:ext uri="{0D108BD9-81ED-4DB2-BD59-A6C34878D82A}">
                    <a16:rowId xmlns:a16="http://schemas.microsoft.com/office/drawing/2014/main" val="10003"/>
                  </a:ext>
                </a:extLst>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4"/>
                  </a:ext>
                </a:extLst>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5"/>
                  </a:ext>
                </a:extLst>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6"/>
                  </a:ext>
                </a:extLst>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7"/>
                  </a:ext>
                </a:extLst>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008"/>
                  </a:ext>
                </a:extLst>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grpSp>
        <p:nvGrpSpPr>
          <p:cNvPr id="10" name="组合 9"/>
          <p:cNvGrpSpPr/>
          <p:nvPr/>
        </p:nvGrpSpPr>
        <p:grpSpPr>
          <a:xfrm>
            <a:off x="3942065" y="507880"/>
            <a:ext cx="3465511" cy="2077688"/>
            <a:chOff x="2724637" y="488820"/>
            <a:chExt cx="3213923" cy="2077688"/>
          </a:xfrm>
        </p:grpSpPr>
        <p:sp>
          <p:nvSpPr>
            <p:cNvPr id="11" name="矩形 10"/>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标注 7"/>
            <p:cNvSpPr/>
            <p:nvPr/>
          </p:nvSpPr>
          <p:spPr>
            <a:xfrm>
              <a:off x="4575875" y="488820"/>
              <a:ext cx="1362685" cy="454392"/>
            </a:xfrm>
            <a:prstGeom prst="wedgeRectCallout">
              <a:avLst>
                <a:gd name="adj1" fmla="val -72782"/>
                <a:gd name="adj2" fmla="val 30287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7</a:t>
            </a: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6</a:t>
            </a: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5</a:t>
            </a: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4</a:t>
            </a: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3</a:t>
            </a: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2</a:t>
            </a: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1</a:t>
            </a: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a:t>(7,4)</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A1</a:t>
            </a:r>
            <a:r>
              <a:rPr lang="zh-CN" altLang="en-US" dirty="0"/>
              <a:t>，</a:t>
            </a:r>
            <a:r>
              <a:rPr lang="en-US" altLang="zh-CN" dirty="0"/>
              <a:t>A2</a:t>
            </a:r>
            <a:r>
              <a:rPr lang="zh-CN" altLang="en-US" dirty="0"/>
              <a:t>，</a:t>
            </a:r>
            <a:r>
              <a:rPr lang="en-US" altLang="zh-CN" dirty="0"/>
              <a:t>A4   </a:t>
            </a:r>
            <a:r>
              <a:rPr lang="zh-CN" altLang="en-US" dirty="0"/>
              <a:t>（无法全部检错）</a:t>
            </a:r>
          </a:p>
          <a:p>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0000"/>
                    </a:ext>
                  </a:extLst>
                </a:gridCol>
                <a:gridCol w="1250604">
                  <a:extLst>
                    <a:ext uri="{9D8B030D-6E8A-4147-A177-3AD203B41FA5}">
                      <a16:colId xmlns:a16="http://schemas.microsoft.com/office/drawing/2014/main" val="20001"/>
                    </a:ext>
                  </a:extLst>
                </a:gridCol>
                <a:gridCol w="1250604">
                  <a:extLst>
                    <a:ext uri="{9D8B030D-6E8A-4147-A177-3AD203B41FA5}">
                      <a16:colId xmlns:a16="http://schemas.microsoft.com/office/drawing/2014/main" val="20002"/>
                    </a:ext>
                  </a:extLst>
                </a:gridCol>
                <a:gridCol w="1250604">
                  <a:extLst>
                    <a:ext uri="{9D8B030D-6E8A-4147-A177-3AD203B41FA5}">
                      <a16:colId xmlns:a16="http://schemas.microsoft.com/office/drawing/2014/main" val="20003"/>
                    </a:ext>
                  </a:extLst>
                </a:gridCol>
                <a:gridCol w="1250604">
                  <a:extLst>
                    <a:ext uri="{9D8B030D-6E8A-4147-A177-3AD203B41FA5}">
                      <a16:colId xmlns:a16="http://schemas.microsoft.com/office/drawing/2014/main" val="20004"/>
                    </a:ext>
                  </a:extLst>
                </a:gridCol>
                <a:gridCol w="1250604">
                  <a:extLst>
                    <a:ext uri="{9D8B030D-6E8A-4147-A177-3AD203B41FA5}">
                      <a16:colId xmlns:a16="http://schemas.microsoft.com/office/drawing/2014/main" val="20005"/>
                    </a:ext>
                  </a:extLst>
                </a:gridCol>
                <a:gridCol w="1250604">
                  <a:extLst>
                    <a:ext uri="{9D8B030D-6E8A-4147-A177-3AD203B41FA5}">
                      <a16:colId xmlns:a16="http://schemas.microsoft.com/office/drawing/2014/main" val="20006"/>
                    </a:ext>
                  </a:extLst>
                </a:gridCol>
                <a:gridCol w="1250604">
                  <a:extLst>
                    <a:ext uri="{9D8B030D-6E8A-4147-A177-3AD203B41FA5}">
                      <a16:colId xmlns:a16="http://schemas.microsoft.com/office/drawing/2014/main" val="20007"/>
                    </a:ext>
                  </a:extLst>
                </a:gridCol>
              </a:tblGrid>
              <a:tr h="453539">
                <a:tc>
                  <a:txBody>
                    <a:bodyPr/>
                    <a:lstStyle/>
                    <a:p>
                      <a:pPr algn="ctr"/>
                      <a:r>
                        <a:rPr lang="zh-CN" altLang="en-US" sz="2000" dirty="0"/>
                        <a:t>出错位</a:t>
                      </a:r>
                      <a:r>
                        <a:rPr lang="en-US" altLang="zh-CN" sz="2000" dirty="0"/>
                        <a:t>/</a:t>
                      </a:r>
                      <a:r>
                        <a:rPr lang="zh-CN" altLang="en-US" sz="2000" dirty="0"/>
                        <a:t>余数</a:t>
                      </a:r>
                    </a:p>
                  </a:txBody>
                  <a:tcPr marL="111832" marR="111832" marT="55916" marB="55916"/>
                </a:tc>
                <a:tc>
                  <a:txBody>
                    <a:bodyPr/>
                    <a:lstStyle/>
                    <a:p>
                      <a:pPr algn="ctr"/>
                      <a:r>
                        <a:rPr lang="en-US" altLang="zh-CN" sz="2200" dirty="0"/>
                        <a:t>A</a:t>
                      </a:r>
                      <a:r>
                        <a:rPr lang="en-US" altLang="zh-CN" sz="2200" baseline="-25000" dirty="0"/>
                        <a:t>1</a:t>
                      </a:r>
                      <a:r>
                        <a:rPr lang="en-US" altLang="zh-CN" sz="2200" dirty="0"/>
                        <a:t>/</a:t>
                      </a:r>
                      <a:r>
                        <a:rPr lang="en-US" altLang="zh-CN" sz="2200" dirty="0">
                          <a:solidFill>
                            <a:srgbClr val="C00000"/>
                          </a:solidFill>
                        </a:rPr>
                        <a:t>1</a:t>
                      </a:r>
                      <a:endParaRPr lang="zh-CN" altLang="en-US" sz="2200" dirty="0">
                        <a:solidFill>
                          <a:srgbClr val="C00000"/>
                        </a:solidFill>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extLst>
                  <a:ext uri="{0D108BD9-81ED-4DB2-BD59-A6C34878D82A}">
                    <a16:rowId xmlns:a16="http://schemas.microsoft.com/office/drawing/2014/main" val="10000"/>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1"/>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2"/>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3"/>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10007"/>
                  </a:ext>
                </a:extLst>
              </a:tr>
            </a:tbl>
          </a:graphicData>
        </a:graphic>
      </p:graphicFrame>
      <p:sp>
        <p:nvSpPr>
          <p:cNvPr id="6" name="矩形 5"/>
          <p:cNvSpPr/>
          <p:nvPr/>
        </p:nvSpPr>
        <p:spPr>
          <a:xfrm>
            <a:off x="4142071" y="4779220"/>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3729512"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892387" y="1403067"/>
            <a:ext cx="906468" cy="369332"/>
            <a:chOff x="6167643" y="1530524"/>
            <a:chExt cx="906468" cy="369332"/>
          </a:xfrm>
        </p:grpSpPr>
        <p:sp>
          <p:nvSpPr>
            <p:cNvPr id="43" name="文本框 42"/>
            <p:cNvSpPr txBox="1"/>
            <p:nvPr/>
          </p:nvSpPr>
          <p:spPr>
            <a:xfrm>
              <a:off x="6658613"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43405"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01116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29282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57447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9116887"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10301278" y="1406036"/>
            <a:ext cx="884952" cy="369332"/>
            <a:chOff x="6167643" y="1530524"/>
            <a:chExt cx="884952" cy="369332"/>
          </a:xfrm>
        </p:grpSpPr>
        <p:sp>
          <p:nvSpPr>
            <p:cNvPr id="85" name="文本框 84"/>
            <p:cNvSpPr txBox="1"/>
            <p:nvPr/>
          </p:nvSpPr>
          <p:spPr>
            <a:xfrm>
              <a:off x="6637097"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415427"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939854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968019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96184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4"/>
                <a:stretch>
                  <a:fillRect l="-4" r="3" b="35"/>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en-US" altLang="zh-CN"/>
              <a:t>)</a:t>
            </a:r>
            <a:r>
              <a:rPr lang="zh-CN" altLang="en-US"/>
              <a:t>码   </a:t>
            </a:r>
            <a:r>
              <a:rPr lang="en-US" altLang="zh-CN" dirty="0"/>
              <a:t>G(x)=11101</a:t>
            </a:r>
            <a:r>
              <a:rPr lang="zh-CN" altLang="en-US" dirty="0"/>
              <a:t> </a:t>
            </a:r>
          </a:p>
        </p:txBody>
      </p:sp>
      <p:graphicFrame>
        <p:nvGraphicFramePr>
          <p:cNvPr id="4" name="表格 3"/>
          <p:cNvGraphicFramePr>
            <a:graphicFrameLocks noGrp="1"/>
          </p:cNvGraphicFramePr>
          <p:nvPr/>
        </p:nvGraphicFramePr>
        <p:xfrm>
          <a:off x="175733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0000"/>
                    </a:ext>
                  </a:extLst>
                </a:gridCol>
                <a:gridCol w="2210494">
                  <a:extLst>
                    <a:ext uri="{9D8B030D-6E8A-4147-A177-3AD203B41FA5}">
                      <a16:colId xmlns:a16="http://schemas.microsoft.com/office/drawing/2014/main" val="20001"/>
                    </a:ext>
                  </a:extLst>
                </a:gridCol>
                <a:gridCol w="4006952">
                  <a:extLst>
                    <a:ext uri="{9D8B030D-6E8A-4147-A177-3AD203B41FA5}">
                      <a16:colId xmlns:a16="http://schemas.microsoft.com/office/drawing/2014/main" val="20002"/>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10000"/>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1"/>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2"/>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10003"/>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4"/>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5"/>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6"/>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7"/>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8"/>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7</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00  0000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6</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0  0000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  </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3</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5+6+7</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1+2+3</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2+7</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FF0000"/>
                </a:solidFill>
              </a:rPr>
              <a:t>1</a:t>
            </a:r>
            <a:r>
              <a:rPr lang="en-US" altLang="zh-CN" sz="2100" dirty="0"/>
              <a:t>0000</a:t>
            </a:r>
            <a:r>
              <a:rPr lang="en-US" altLang="zh-CN" sz="2100" dirty="0">
                <a:solidFill>
                  <a:srgbClr val="FF0000"/>
                </a:solidFill>
              </a:rPr>
              <a:t>1</a:t>
            </a:r>
            <a:r>
              <a:rPr lang="en-US" altLang="zh-CN" sz="2100" dirty="0"/>
              <a:t>0</a:t>
            </a:r>
            <a:endParaRPr lang="en-US" altLang="zh-CN" sz="2100" dirty="0">
              <a:solidFill>
                <a:srgbClr val="FF0000"/>
              </a:solidFill>
            </a:endParaRP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4+5</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3+4</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2+3</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7</a:t>
            </a: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1</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a:t>
            </a:r>
            <a:r>
              <a:rPr lang="zh-CN" altLang="en-US" dirty="0">
                <a:solidFill>
                  <a:srgbClr val="18978B"/>
                </a:solidFill>
              </a:rPr>
              <a:t>无重叠</a:t>
            </a:r>
            <a:r>
              <a:rPr lang="zh-CN" altLang="en-US" dirty="0"/>
              <a:t>（见表）</a:t>
            </a:r>
            <a:endParaRPr lang="en-US" altLang="zh-CN" dirty="0"/>
          </a:p>
          <a:p>
            <a:r>
              <a:rPr lang="zh-CN" altLang="en-US" dirty="0"/>
              <a:t>三位数出错与一位错重叠</a:t>
            </a:r>
            <a:r>
              <a:rPr lang="en-US" altLang="zh-CN" dirty="0"/>
              <a:t>,A1</a:t>
            </a:r>
            <a:r>
              <a:rPr lang="zh-CN" altLang="en-US" dirty="0"/>
              <a:t>、</a:t>
            </a:r>
            <a:r>
              <a:rPr lang="en-US" altLang="zh-CN" dirty="0"/>
              <a:t>A2</a:t>
            </a:r>
            <a:r>
              <a:rPr lang="zh-CN" altLang="en-US" dirty="0"/>
              <a:t>、</a:t>
            </a:r>
            <a:r>
              <a:rPr lang="en-US" altLang="zh-CN" dirty="0"/>
              <a:t>A3</a:t>
            </a:r>
            <a:r>
              <a:rPr lang="zh-CN" altLang="en-US" dirty="0"/>
              <a:t>出错与</a:t>
            </a:r>
            <a:r>
              <a:rPr lang="en-US" altLang="zh-CN" dirty="0"/>
              <a:t>A6</a:t>
            </a:r>
            <a:r>
              <a:rPr lang="zh-CN" altLang="en-US" dirty="0"/>
              <a:t>出错余数相同</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0000"/>
                    </a:ext>
                  </a:extLst>
                </a:gridCol>
                <a:gridCol w="1250604">
                  <a:extLst>
                    <a:ext uri="{9D8B030D-6E8A-4147-A177-3AD203B41FA5}">
                      <a16:colId xmlns:a16="http://schemas.microsoft.com/office/drawing/2014/main" val="20001"/>
                    </a:ext>
                  </a:extLst>
                </a:gridCol>
                <a:gridCol w="1250604">
                  <a:extLst>
                    <a:ext uri="{9D8B030D-6E8A-4147-A177-3AD203B41FA5}">
                      <a16:colId xmlns:a16="http://schemas.microsoft.com/office/drawing/2014/main" val="20002"/>
                    </a:ext>
                  </a:extLst>
                </a:gridCol>
                <a:gridCol w="1250604">
                  <a:extLst>
                    <a:ext uri="{9D8B030D-6E8A-4147-A177-3AD203B41FA5}">
                      <a16:colId xmlns:a16="http://schemas.microsoft.com/office/drawing/2014/main" val="20003"/>
                    </a:ext>
                  </a:extLst>
                </a:gridCol>
                <a:gridCol w="1250604">
                  <a:extLst>
                    <a:ext uri="{9D8B030D-6E8A-4147-A177-3AD203B41FA5}">
                      <a16:colId xmlns:a16="http://schemas.microsoft.com/office/drawing/2014/main" val="20004"/>
                    </a:ext>
                  </a:extLst>
                </a:gridCol>
                <a:gridCol w="1250604">
                  <a:extLst>
                    <a:ext uri="{9D8B030D-6E8A-4147-A177-3AD203B41FA5}">
                      <a16:colId xmlns:a16="http://schemas.microsoft.com/office/drawing/2014/main" val="20005"/>
                    </a:ext>
                  </a:extLst>
                </a:gridCol>
                <a:gridCol w="1250604">
                  <a:extLst>
                    <a:ext uri="{9D8B030D-6E8A-4147-A177-3AD203B41FA5}">
                      <a16:colId xmlns:a16="http://schemas.microsoft.com/office/drawing/2014/main" val="20006"/>
                    </a:ext>
                  </a:extLst>
                </a:gridCol>
                <a:gridCol w="1250604">
                  <a:extLst>
                    <a:ext uri="{9D8B030D-6E8A-4147-A177-3AD203B41FA5}">
                      <a16:colId xmlns:a16="http://schemas.microsoft.com/office/drawing/2014/main" val="20007"/>
                    </a:ext>
                  </a:extLst>
                </a:gridCol>
              </a:tblGrid>
              <a:tr h="453539">
                <a:tc>
                  <a:txBody>
                    <a:bodyPr/>
                    <a:lstStyle/>
                    <a:p>
                      <a:pPr algn="ctr"/>
                      <a:r>
                        <a:rPr lang="zh-CN" altLang="en-US" sz="2000" dirty="0"/>
                        <a:t>出错位</a:t>
                      </a:r>
                      <a:r>
                        <a:rPr lang="en-US" altLang="zh-CN" sz="2000" dirty="0"/>
                        <a:t>/</a:t>
                      </a:r>
                      <a:r>
                        <a:rPr lang="zh-CN" altLang="en-US" sz="2000" dirty="0"/>
                        <a:t>余数</a:t>
                      </a:r>
                    </a:p>
                  </a:txBody>
                  <a:tcPr marL="111832" marR="111832" marT="55916" marB="55916"/>
                </a:tc>
                <a:tc>
                  <a:txBody>
                    <a:bodyPr/>
                    <a:lstStyle/>
                    <a:p>
                      <a:pPr algn="ctr"/>
                      <a:r>
                        <a:rPr lang="en-US" altLang="zh-CN" sz="2200" dirty="0"/>
                        <a:t>A</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extLst>
                  <a:ext uri="{0D108BD9-81ED-4DB2-BD59-A6C34878D82A}">
                    <a16:rowId xmlns:a16="http://schemas.microsoft.com/office/drawing/2014/main" val="10000"/>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1"/>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10002"/>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3"/>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val="1000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10007"/>
                  </a:ext>
                </a:extLst>
              </a:tr>
            </a:tbl>
          </a:graphicData>
        </a:graphic>
      </p:graphicFrame>
      <p:sp>
        <p:nvSpPr>
          <p:cNvPr id="6" name="矩形 5"/>
          <p:cNvSpPr/>
          <p:nvPr/>
        </p:nvSpPr>
        <p:spPr>
          <a:xfrm>
            <a:off x="4020113" y="4790105"/>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775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突发错长度：第一和最后错位间的距离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solidFill>
                  <a:srgbClr val="18978B"/>
                </a:solidFill>
              </a:rPr>
              <a:t>检错性能突出</a:t>
            </a:r>
            <a:r>
              <a:rPr lang="zh-CN" altLang="en-US" dirty="0"/>
              <a:t>，广泛运用于</a:t>
            </a:r>
            <a:r>
              <a:rPr lang="zh-CN" altLang="en-US" b="1" dirty="0">
                <a:solidFill>
                  <a:srgbClr val="18978B"/>
                </a:solidFill>
              </a:rPr>
              <a:t>通信传输</a:t>
            </a:r>
            <a:r>
              <a:rPr lang="zh-CN" altLang="en-US" dirty="0"/>
              <a:t>，</a:t>
            </a:r>
            <a:r>
              <a:rPr lang="zh-CN" altLang="en-US" b="1" dirty="0">
                <a:solidFill>
                  <a:srgbClr val="18978B"/>
                </a:solidFill>
              </a:rPr>
              <a:t>磁存储</a:t>
            </a:r>
            <a:r>
              <a:rPr lang="zh-CN" altLang="en-US" dirty="0"/>
              <a:t>领域</a:t>
            </a:r>
          </a:p>
          <a:p>
            <a:pPr>
              <a:lnSpc>
                <a:spcPct val="150000"/>
              </a:lnSpc>
            </a:pPr>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2.2.1 </a:t>
            </a:r>
            <a:r>
              <a:rPr lang="zh-CN" altLang="en-US" dirty="0"/>
              <a:t>数的机器码表示</a:t>
            </a:r>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1387B7"/>
                </a:solidFill>
              </a:rPr>
              <a:t>真值 </a:t>
            </a:r>
            <a:r>
              <a:rPr lang="zh-CN" altLang="en-US" dirty="0">
                <a:solidFill>
                  <a:srgbClr val="1387B7"/>
                </a:solidFill>
              </a:rPr>
              <a:t> </a:t>
            </a:r>
            <a:r>
              <a:rPr lang="zh-CN" altLang="en-US" dirty="0"/>
              <a:t>  </a:t>
            </a:r>
            <a:r>
              <a:rPr lang="en-US" altLang="zh-CN" dirty="0"/>
              <a:t>(</a:t>
            </a:r>
            <a:r>
              <a:rPr lang="zh-CN" altLang="en-US" dirty="0"/>
              <a:t>书写用</a:t>
            </a:r>
            <a:r>
              <a:rPr lang="en-US" altLang="zh-CN" dirty="0"/>
              <a:t>)</a:t>
            </a:r>
          </a:p>
          <a:p>
            <a:pPr lvl="1">
              <a:lnSpc>
                <a:spcPct val="150000"/>
              </a:lnSpc>
            </a:pPr>
            <a:r>
              <a:rPr lang="zh-CN" altLang="en-US" sz="2200" dirty="0"/>
              <a:t>将用“</a:t>
            </a:r>
            <a:r>
              <a:rPr lang="en-US" altLang="zh-CN" sz="2200" b="1" dirty="0"/>
              <a:t>+</a:t>
            </a:r>
            <a:r>
              <a:rPr lang="zh-CN" altLang="en-US" sz="2200" dirty="0"/>
              <a:t>”、</a:t>
            </a:r>
            <a:r>
              <a:rPr lang="zh-CN" altLang="en-US" sz="2200" b="1" dirty="0"/>
              <a:t>“</a:t>
            </a:r>
            <a:r>
              <a:rPr lang="en-US" altLang="zh-CN" sz="2200" b="1" dirty="0"/>
              <a:t>-</a:t>
            </a:r>
            <a:r>
              <a:rPr lang="zh-CN" altLang="en-US" sz="2200" b="1" dirty="0"/>
              <a:t>”</a:t>
            </a:r>
            <a:r>
              <a:rPr lang="en-US" altLang="zh-CN" sz="2200" b="1" dirty="0"/>
              <a:t> </a:t>
            </a:r>
            <a:r>
              <a:rPr lang="zh-CN" altLang="en-US" sz="2200" dirty="0"/>
              <a:t>表示正负的二进制数称为真值</a:t>
            </a:r>
          </a:p>
          <a:p>
            <a:pPr lvl="1">
              <a:lnSpc>
                <a:spcPct val="150000"/>
              </a:lnSpc>
            </a:pPr>
            <a:r>
              <a:rPr lang="zh-CN" altLang="en-US" dirty="0"/>
              <a:t>机器不能识别书写格式，计算机如何表示负数？</a:t>
            </a:r>
          </a:p>
          <a:p>
            <a:pPr eaLnBrk="1" hangingPunct="1">
              <a:lnSpc>
                <a:spcPct val="150000"/>
              </a:lnSpc>
            </a:pPr>
            <a:r>
              <a:rPr lang="zh-CN" altLang="en-US" b="1" dirty="0">
                <a:solidFill>
                  <a:srgbClr val="1387B7"/>
                </a:solidFill>
              </a:rPr>
              <a:t>机器码</a:t>
            </a:r>
            <a:r>
              <a:rPr lang="zh-CN" altLang="en-US" dirty="0">
                <a:solidFill>
                  <a:srgbClr val="1387B7"/>
                </a:solidFill>
              </a:rPr>
              <a:t> </a:t>
            </a:r>
            <a:r>
              <a:rPr lang="zh-CN" altLang="en-US" dirty="0"/>
              <a:t>  </a:t>
            </a:r>
            <a:r>
              <a:rPr lang="en-US" altLang="zh-CN" dirty="0"/>
              <a:t>(</a:t>
            </a:r>
            <a:r>
              <a:rPr lang="zh-CN" altLang="en-US" dirty="0"/>
              <a:t>机器内部使用</a:t>
            </a:r>
            <a:r>
              <a:rPr lang="en-US" altLang="zh-CN" dirty="0"/>
              <a:t>)</a:t>
            </a:r>
          </a:p>
          <a:p>
            <a:pPr lvl="1" eaLnBrk="1" hangingPunct="1">
              <a:lnSpc>
                <a:spcPct val="150000"/>
              </a:lnSpc>
            </a:pPr>
            <a:r>
              <a:rPr lang="zh-CN" altLang="en-US" sz="2200" dirty="0"/>
              <a:t>将符号和数值一起编码表示的二进制数称为机器码</a:t>
            </a:r>
            <a:endParaRPr lang="en-US" altLang="zh-CN" sz="2200" dirty="0"/>
          </a:p>
          <a:p>
            <a:pPr lvl="1" eaLnBrk="1" hangingPunct="1">
              <a:lnSpc>
                <a:spcPct val="150000"/>
              </a:lnSpc>
            </a:pPr>
            <a:r>
              <a:rPr lang="zh-CN" altLang="en-US" sz="2100" b="1" dirty="0"/>
              <a:t>原码  </a:t>
            </a:r>
            <a:r>
              <a:rPr lang="en-US" altLang="zh-CN" sz="2100" dirty="0"/>
              <a:t>Signed magnitude      	 </a:t>
            </a:r>
            <a:r>
              <a:rPr lang="zh-CN" altLang="en-US" sz="2100" b="1" dirty="0"/>
              <a:t>反码  </a:t>
            </a:r>
            <a:r>
              <a:rPr lang="en-US" altLang="zh-CN" sz="2100" dirty="0"/>
              <a:t>One’s complement</a:t>
            </a:r>
          </a:p>
          <a:p>
            <a:pPr lvl="1" eaLnBrk="1" hangingPunct="1">
              <a:lnSpc>
                <a:spcPct val="150000"/>
              </a:lnSpc>
            </a:pPr>
            <a:r>
              <a:rPr lang="zh-CN" altLang="en-US" sz="2100" b="1" dirty="0"/>
              <a:t>补码</a:t>
            </a:r>
            <a:r>
              <a:rPr lang="zh-CN" altLang="en-US" sz="2100" dirty="0"/>
              <a:t>  </a:t>
            </a:r>
            <a:r>
              <a:rPr lang="en-US" altLang="zh-CN" sz="2100" dirty="0"/>
              <a:t>Two’s complement  	 </a:t>
            </a:r>
            <a:r>
              <a:rPr lang="zh-CN" altLang="en-US" sz="2100" b="1" dirty="0"/>
              <a:t>移码 </a:t>
            </a:r>
            <a:r>
              <a:rPr lang="zh-CN" altLang="en-US" sz="2100" dirty="0"/>
              <a:t> </a:t>
            </a:r>
            <a:r>
              <a:rPr lang="en-US" altLang="zh-CN" sz="2100" dirty="0"/>
              <a:t>Biased notation</a:t>
            </a:r>
          </a:p>
          <a:p>
            <a:pPr lvl="1" eaLnBrk="1" hangingPunct="1"/>
            <a:endParaRPr lang="en-US" altLang="zh-CN" sz="2100" dirty="0">
              <a:solidFill>
                <a:srgbClr val="000000"/>
              </a:solidFill>
            </a:endParaRPr>
          </a:p>
          <a:p>
            <a:endParaRPr lang="zh-CN" altLang="en-US" dirty="0"/>
          </a:p>
        </p:txBody>
      </p:sp>
      <p:sp>
        <p:nvSpPr>
          <p:cNvPr id="4" name="矩形 3"/>
          <p:cNvSpPr/>
          <p:nvPr/>
        </p:nvSpPr>
        <p:spPr>
          <a:xfrm>
            <a:off x="730250" y="5529926"/>
            <a:ext cx="10731500" cy="539507"/>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内存、寄存器中的数据编码到底是什么编码？</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常见生成多项式与应用</a:t>
            </a:r>
          </a:p>
        </p:txBody>
      </p:sp>
      <p:graphicFrame>
        <p:nvGraphicFramePr>
          <p:cNvPr id="3" name="表格 2"/>
          <p:cNvGraphicFramePr>
            <a:graphicFrameLocks noGrp="1"/>
          </p:cNvGraphicFramePr>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val="20000"/>
                    </a:ext>
                  </a:extLst>
                </a:gridCol>
                <a:gridCol w="3519266">
                  <a:extLst>
                    <a:ext uri="{9D8B030D-6E8A-4147-A177-3AD203B41FA5}">
                      <a16:colId xmlns:a16="http://schemas.microsoft.com/office/drawing/2014/main" val="20001"/>
                    </a:ext>
                  </a:extLst>
                </a:gridCol>
                <a:gridCol w="4185829">
                  <a:extLst>
                    <a:ext uri="{9D8B030D-6E8A-4147-A177-3AD203B41FA5}">
                      <a16:colId xmlns:a16="http://schemas.microsoft.com/office/drawing/2014/main" val="20002"/>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0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2"/>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6"/>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7"/>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8"/>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09"/>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0010"/>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1" y="953397"/>
            <a:ext cx="11437879"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66" y="3224415"/>
                <a:ext cx="11374334" cy="3375971"/>
              </a:xfrm>
            </p:spPr>
            <p:txBody>
              <a:bodyPr>
                <a:normAutofit/>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a:t>
                </a:r>
                <a:r>
                  <a:rPr lang="en-US" altLang="zh-CN" sz="2200" baseline="30000" dirty="0"/>
                  <a:t>3</a:t>
                </a:r>
                <a:r>
                  <a:rPr lang="en-US" altLang="zh-CN" sz="2200" dirty="0"/>
                  <a:t>+X</a:t>
                </a:r>
                <a:r>
                  <a:rPr lang="en-US" altLang="zh-CN" sz="2200" baseline="30000" dirty="0"/>
                  <a:t>2</a:t>
                </a:r>
                <a:r>
                  <a:rPr lang="en-US" altLang="zh-CN" sz="2200" dirty="0"/>
                  <a:t>+1    1</a:t>
                </a:r>
                <a:r>
                  <a:rPr lang="en-US" altLang="zh-CN" sz="2200" dirty="0">
                    <a:solidFill>
                      <a:srgbClr val="1387B7"/>
                    </a:solidFill>
                  </a:rPr>
                  <a:t>1101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时，不够除，下一个时钟，数据右移一位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，余数右移，</a:t>
                </a:r>
                <a14:m>
                  <m:oMath xmlns:m="http://schemas.openxmlformats.org/officeDocument/2006/math">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m:t>
                    </m:r>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D</m:t>
                        </m:r>
                      </m:e>
                      <m:sub>
                        <m:r>
                          <m:rPr>
                            <m:sty m:val="p"/>
                          </m:rPr>
                          <a:rPr lang="en-US" altLang="zh-CN" sz="2400" i="1" smtClean="0">
                            <a:latin typeface="Cambria Math" panose="02040503050406030204" pitchFamily="18" charset="0"/>
                          </a:rPr>
                          <m:t>in</m:t>
                        </m:r>
                      </m:sub>
                    </m:sSub>
                    <m:nary>
                      <m:naryPr>
                        <m:chr m:val="⨁"/>
                        <m:limLoc m:val="undOvr"/>
                        <m:subHide m:val="on"/>
                        <m:supHide m:val="on"/>
                        <m:ctrlPr>
                          <a:rPr lang="en-US" altLang="zh-CN" sz="2400" b="0" i="1" smtClean="0">
                            <a:latin typeface="Cambria Math" panose="02040503050406030204" pitchFamily="18" charset="0"/>
                          </a:rPr>
                        </m:ctrlPr>
                      </m:naryPr>
                      <m:sub/>
                      <m:sup/>
                      <m:e>
                        <m:r>
                          <a:rPr lang="en-US" altLang="zh-CN" sz="2400" b="0" i="1" smtClean="0">
                            <a:solidFill>
                              <a:srgbClr val="1387B7"/>
                            </a:solidFill>
                            <a:latin typeface="Cambria Math" panose="02040503050406030204" pitchFamily="18" charset="0"/>
                          </a:rPr>
                          <m:t>1101</m:t>
                        </m:r>
                      </m:e>
                    </m:nary>
                  </m:oMath>
                </a14:m>
                <a:r>
                  <a:rPr lang="en-US" altLang="zh-CN" sz="2400" dirty="0"/>
                  <a:t>=</a:t>
                </a:r>
                <a14:m>
                  <m:oMath xmlns:m="http://schemas.openxmlformats.org/officeDocument/2006/math">
                    <m:bar>
                      <m:barPr>
                        <m:pos m:val="top"/>
                        <m:ctrlPr>
                          <a:rPr lang="pt-BR"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e>
                    </m:bar>
                    <m:r>
                      <a:rPr lang="en-US" altLang="zh-CN" sz="2400" b="0" i="1" smtClean="0">
                        <a:latin typeface="Cambria Math" panose="02040503050406030204" pitchFamily="18" charset="0"/>
                      </a:rPr>
                      <m:t>  </m:t>
                    </m:r>
                    <m:bar>
                      <m:barPr>
                        <m:pos m:val="top"/>
                        <m:ctrlPr>
                          <a:rPr lang="en-US"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2</m:t>
                            </m:r>
                          </m:sub>
                        </m:sSub>
                      </m:e>
                    </m:bar>
                    <m:sSub>
                      <m:sSubPr>
                        <m:ctrlPr>
                          <a:rPr lang="pt-BR" altLang="zh-CN" sz="2400" i="1">
                            <a:latin typeface="Cambria Math" panose="02040503050406030204" pitchFamily="18" charset="0"/>
                          </a:rPr>
                        </m:ctrlPr>
                      </m:sSubPr>
                      <m:e>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bar>
                      <m:barPr>
                        <m:pos m:val="top"/>
                        <m:ctrlPr>
                          <a:rPr lang="en-US" altLang="zh-CN" sz="2400" i="1">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D</m:t>
                            </m:r>
                          </m:e>
                          <m:sub>
                            <m:r>
                              <m:rPr>
                                <m:sty m:val="p"/>
                              </m:rPr>
                              <a:rPr lang="en-US" altLang="zh-CN" sz="2400" i="1">
                                <a:latin typeface="Cambria Math" panose="02040503050406030204" pitchFamily="18" charset="0"/>
                              </a:rPr>
                              <m:t>in</m:t>
                            </m:r>
                          </m:sub>
                        </m:sSub>
                      </m:e>
                    </m:bar>
                  </m:oMath>
                </a14:m>
                <a:r>
                  <a:rPr lang="zh-CN" altLang="en-US" sz="2100" dirty="0"/>
                  <a:t>  </a:t>
                </a:r>
                <a:endParaRPr lang="en-US" altLang="zh-CN" sz="2100" dirty="0"/>
              </a:p>
              <a:p>
                <a:pPr>
                  <a:lnSpc>
                    <a:spcPct val="150000"/>
                  </a:lnSpc>
                </a:pPr>
                <a:r>
                  <a:rPr lang="zh-CN" altLang="en-US" sz="2400" dirty="0">
                    <a:solidFill>
                      <a:srgbClr val="C00000"/>
                    </a:solidFill>
                  </a:rPr>
                  <a:t>运算速度慢，高速设备普遍采用 </a:t>
                </a:r>
                <a:r>
                  <a:rPr lang="zh-CN" altLang="en-US" sz="2400" b="1" dirty="0">
                    <a:solidFill>
                      <a:srgbClr val="C00000"/>
                    </a:solidFill>
                  </a:rPr>
                  <a:t>并行</a:t>
                </a:r>
                <a:r>
                  <a:rPr lang="en-US" altLang="zh-CN" sz="2400" b="1" dirty="0">
                    <a:solidFill>
                      <a:srgbClr val="C00000"/>
                    </a:solidFill>
                  </a:rPr>
                  <a:t>CRC </a:t>
                </a:r>
                <a:r>
                  <a:rPr lang="zh-CN" altLang="en-US" sz="2400" dirty="0">
                    <a:solidFill>
                      <a:srgbClr val="C00000"/>
                    </a:solidFill>
                  </a:rPr>
                  <a:t>编解码</a:t>
                </a:r>
                <a:endParaRPr lang="en-US" altLang="zh-CN" sz="2400" dirty="0">
                  <a:solidFill>
                    <a:srgbClr val="C00000"/>
                  </a:solidFill>
                </a:endParaRPr>
              </a:p>
              <a:p>
                <a:pPr>
                  <a:lnSpc>
                    <a:spcPct val="150000"/>
                  </a:lnSpc>
                </a:pPr>
                <a:endParaRPr lang="zh-CN" altLang="en-US" sz="2200" dirty="0"/>
              </a:p>
              <a:p>
                <a:pPr>
                  <a:lnSpc>
                    <a:spcPct val="150000"/>
                  </a:lnSpc>
                </a:pPr>
                <a:endParaRPr lang="zh-CN" altLang="en-US" sz="22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38266" y="3224415"/>
                <a:ext cx="11374334" cy="3375971"/>
              </a:xfrm>
              <a:blipFill rotWithShape="1">
                <a:blip r:embed="rId4"/>
                <a:stretch>
                  <a:fillRect l="-4" t="-730" b="-31707"/>
                </a:stretch>
              </a:blipFill>
            </p:spPr>
            <p:txBody>
              <a:bodyPr/>
              <a:lstStyle/>
              <a:p>
                <a:r>
                  <a:rPr lang="zh-CN" altLang="en-US">
                    <a:noFill/>
                  </a:rPr>
                  <a:t> </a:t>
                </a:r>
              </a:p>
            </p:txBody>
          </p:sp>
        </mc:Fallback>
      </mc:AlternateContent>
      <p:sp>
        <p:nvSpPr>
          <p:cNvPr id="4" name="内容占位符 2"/>
          <p:cNvSpPr txBox="1"/>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cxnSp>
        <p:nvCxnSpPr>
          <p:cNvPr id="18" name="Straight Connector 62"/>
          <p:cNvCxnSpPr/>
          <p:nvPr/>
        </p:nvCxnSpPr>
        <p:spPr>
          <a:xfrm flipH="1">
            <a:off x="10917085" y="2052540"/>
            <a:ext cx="411748"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969636" y="1055987"/>
            <a:ext cx="9746323" cy="560759"/>
            <a:chOff x="1981903" y="2955043"/>
            <a:chExt cx="9746323" cy="560759"/>
          </a:xfrm>
        </p:grpSpPr>
        <p:sp>
          <p:nvSpPr>
            <p:cNvPr id="20" name="文本框 19"/>
            <p:cNvSpPr txBox="1"/>
            <p:nvPr/>
          </p:nvSpPr>
          <p:spPr>
            <a:xfrm>
              <a:off x="11307919"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9138635"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6763611" y="2955043"/>
              <a:ext cx="420307"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981903"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文本框 89"/>
            <p:cNvSpPr txBox="1"/>
            <p:nvPr/>
          </p:nvSpPr>
          <p:spPr>
            <a:xfrm>
              <a:off x="4395399" y="2992582"/>
              <a:ext cx="343363"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 name="组合 23"/>
          <p:cNvGrpSpPr/>
          <p:nvPr/>
        </p:nvGrpSpPr>
        <p:grpSpPr>
          <a:xfrm>
            <a:off x="2982785" y="1683654"/>
            <a:ext cx="820685" cy="744519"/>
            <a:chOff x="5823332" y="4861265"/>
            <a:chExt cx="909610" cy="825191"/>
          </a:xfrm>
        </p:grpSpPr>
        <p:grpSp>
          <p:nvGrpSpPr>
            <p:cNvPr id="25" name="组合 24"/>
            <p:cNvGrpSpPr/>
            <p:nvPr/>
          </p:nvGrpSpPr>
          <p:grpSpPr>
            <a:xfrm>
              <a:off x="5865531" y="4861265"/>
              <a:ext cx="825190" cy="825191"/>
              <a:chOff x="5742878" y="4661210"/>
              <a:chExt cx="646770" cy="646770"/>
            </a:xfrm>
          </p:grpSpPr>
          <p:sp>
            <p:nvSpPr>
              <p:cNvPr id="28" name="矩形 2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9" name="等腰三角形 28"/>
              <p:cNvSpPr/>
              <p:nvPr/>
            </p:nvSpPr>
            <p:spPr>
              <a:xfrm rot="10800000" flipV="1">
                <a:off x="6000277" y="5229420"/>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823332" y="506192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0" name="组合 29"/>
          <p:cNvGrpSpPr/>
          <p:nvPr/>
        </p:nvGrpSpPr>
        <p:grpSpPr>
          <a:xfrm>
            <a:off x="1143023" y="1658969"/>
            <a:ext cx="1354366" cy="493532"/>
            <a:chOff x="6973015" y="3046315"/>
            <a:chExt cx="1629668" cy="593852"/>
          </a:xfrm>
        </p:grpSpPr>
        <p:sp>
          <p:nvSpPr>
            <p:cNvPr id="3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32" name="Group 3"/>
            <p:cNvGrpSpPr/>
            <p:nvPr/>
          </p:nvGrpSpPr>
          <p:grpSpPr>
            <a:xfrm>
              <a:off x="6973015" y="3051651"/>
              <a:ext cx="983528" cy="588516"/>
              <a:chOff x="2823230" y="5425781"/>
              <a:chExt cx="1253964" cy="750335"/>
            </a:xfrm>
          </p:grpSpPr>
          <p:sp>
            <p:nvSpPr>
              <p:cNvPr id="3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3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35" name="Straight Connector 62"/>
              <p:cNvCxnSpPr/>
              <p:nvPr/>
            </p:nvCxnSpPr>
            <p:spPr>
              <a:xfrm>
                <a:off x="3418545" y="5588295"/>
                <a:ext cx="535837" cy="0"/>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61"/>
              <p:cNvCxnSpPr/>
              <p:nvPr/>
            </p:nvCxnSpPr>
            <p:spPr>
              <a:xfrm>
                <a:off x="2823230" y="6016408"/>
                <a:ext cx="1137398" cy="2"/>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nvGrpSpPr>
        <p:grpSpPr>
          <a:xfrm>
            <a:off x="5370378" y="1688520"/>
            <a:ext cx="820685" cy="744518"/>
            <a:chOff x="5823332" y="4861265"/>
            <a:chExt cx="909610" cy="825191"/>
          </a:xfrm>
        </p:grpSpPr>
        <p:grpSp>
          <p:nvGrpSpPr>
            <p:cNvPr id="38" name="组合 37"/>
            <p:cNvGrpSpPr/>
            <p:nvPr/>
          </p:nvGrpSpPr>
          <p:grpSpPr>
            <a:xfrm>
              <a:off x="5865531" y="4861265"/>
              <a:ext cx="825190" cy="825191"/>
              <a:chOff x="5742878" y="4661210"/>
              <a:chExt cx="646770" cy="646770"/>
            </a:xfrm>
          </p:grpSpPr>
          <p:sp>
            <p:nvSpPr>
              <p:cNvPr id="41" name="矩形 40"/>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等腰三角形 41"/>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文本框 42"/>
          <p:cNvSpPr txBox="1"/>
          <p:nvPr/>
        </p:nvSpPr>
        <p:spPr>
          <a:xfrm>
            <a:off x="678773" y="1789810"/>
            <a:ext cx="503663"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4" name="组合 43"/>
          <p:cNvGrpSpPr/>
          <p:nvPr/>
        </p:nvGrpSpPr>
        <p:grpSpPr>
          <a:xfrm>
            <a:off x="7757971" y="1688520"/>
            <a:ext cx="820685" cy="744518"/>
            <a:chOff x="5823332" y="4861265"/>
            <a:chExt cx="909610" cy="825191"/>
          </a:xfrm>
        </p:grpSpPr>
        <p:grpSp>
          <p:nvGrpSpPr>
            <p:cNvPr id="45" name="组合 44"/>
            <p:cNvGrpSpPr/>
            <p:nvPr/>
          </p:nvGrpSpPr>
          <p:grpSpPr>
            <a:xfrm>
              <a:off x="5865531" y="4861265"/>
              <a:ext cx="825190" cy="825191"/>
              <a:chOff x="5742878" y="4661210"/>
              <a:chExt cx="646770" cy="646770"/>
            </a:xfrm>
          </p:grpSpPr>
          <p:sp>
            <p:nvSpPr>
              <p:cNvPr id="48" name="矩形 4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9" name="等腰三角形 4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46" name="文本框 4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0" name="组合 49"/>
          <p:cNvGrpSpPr/>
          <p:nvPr/>
        </p:nvGrpSpPr>
        <p:grpSpPr>
          <a:xfrm>
            <a:off x="6156116" y="1656697"/>
            <a:ext cx="1134084" cy="493532"/>
            <a:chOff x="7238074" y="3046315"/>
            <a:chExt cx="1364609" cy="593852"/>
          </a:xfrm>
        </p:grpSpPr>
        <p:sp>
          <p:nvSpPr>
            <p:cNvPr id="5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52" name="Group 3"/>
            <p:cNvGrpSpPr/>
            <p:nvPr/>
          </p:nvGrpSpPr>
          <p:grpSpPr>
            <a:xfrm>
              <a:off x="7238074" y="3051651"/>
              <a:ext cx="718468" cy="588516"/>
              <a:chOff x="3161172" y="5425781"/>
              <a:chExt cx="916022" cy="750335"/>
            </a:xfrm>
          </p:grpSpPr>
          <p:sp>
            <p:nvSpPr>
              <p:cNvPr id="5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5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55"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57" name="Straight Connector 62"/>
          <p:cNvCxnSpPr/>
          <p:nvPr/>
        </p:nvCxnSpPr>
        <p:spPr>
          <a:xfrm>
            <a:off x="6436187" y="1166089"/>
            <a:ext cx="0" cy="592455"/>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1" idx="3"/>
          </p:cNvCxnSpPr>
          <p:nvPr/>
        </p:nvCxnSpPr>
        <p:spPr>
          <a:xfrm>
            <a:off x="7290200" y="1898242"/>
            <a:ext cx="497809" cy="1623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8545337" y="1657096"/>
            <a:ext cx="1134084" cy="493532"/>
            <a:chOff x="7238074" y="3046315"/>
            <a:chExt cx="1364609" cy="593852"/>
          </a:xfrm>
        </p:grpSpPr>
        <p:sp>
          <p:nvSpPr>
            <p:cNvPr id="60"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61" name="Group 3"/>
            <p:cNvGrpSpPr/>
            <p:nvPr/>
          </p:nvGrpSpPr>
          <p:grpSpPr>
            <a:xfrm>
              <a:off x="7238074" y="3051651"/>
              <a:ext cx="718468" cy="588516"/>
              <a:chOff x="3161172" y="5425781"/>
              <a:chExt cx="916022" cy="750335"/>
            </a:xfrm>
          </p:grpSpPr>
          <p:sp>
            <p:nvSpPr>
              <p:cNvPr id="62"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63"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64"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66" name="Straight Connector 62"/>
          <p:cNvCxnSpPr/>
          <p:nvPr/>
        </p:nvCxnSpPr>
        <p:spPr>
          <a:xfrm>
            <a:off x="8825408" y="1160374"/>
            <a:ext cx="0" cy="593552"/>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0" idx="3"/>
          </p:cNvCxnSpPr>
          <p:nvPr/>
        </p:nvCxnSpPr>
        <p:spPr>
          <a:xfrm>
            <a:off x="9679421" y="1898641"/>
            <a:ext cx="505616" cy="141425"/>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2"/>
          <p:cNvCxnSpPr/>
          <p:nvPr/>
        </p:nvCxnSpPr>
        <p:spPr>
          <a:xfrm flipH="1">
            <a:off x="1529308" y="1164855"/>
            <a:ext cx="9800071"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9" name="Straight Connector 62"/>
          <p:cNvCxnSpPr/>
          <p:nvPr/>
        </p:nvCxnSpPr>
        <p:spPr>
          <a:xfrm>
            <a:off x="11329379" y="1167994"/>
            <a:ext cx="0" cy="872259"/>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0" name="Straight Connector 62"/>
          <p:cNvCxnSpPr/>
          <p:nvPr/>
        </p:nvCxnSpPr>
        <p:spPr>
          <a:xfrm>
            <a:off x="1529308" y="1172014"/>
            <a:ext cx="0" cy="59288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62"/>
          <p:cNvCxnSpPr/>
          <p:nvPr/>
        </p:nvCxnSpPr>
        <p:spPr>
          <a:xfrm>
            <a:off x="3393118"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2" name="Straight Connector 62"/>
          <p:cNvCxnSpPr/>
          <p:nvPr/>
        </p:nvCxnSpPr>
        <p:spPr>
          <a:xfrm flipH="1">
            <a:off x="1156134" y="3048229"/>
            <a:ext cx="9397999"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3" name="Straight Connector 62"/>
          <p:cNvCxnSpPr/>
          <p:nvPr/>
        </p:nvCxnSpPr>
        <p:spPr>
          <a:xfrm>
            <a:off x="5780711"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4" name="Straight Connector 62"/>
          <p:cNvCxnSpPr/>
          <p:nvPr/>
        </p:nvCxnSpPr>
        <p:spPr>
          <a:xfrm>
            <a:off x="8168304"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62"/>
          <p:cNvCxnSpPr/>
          <p:nvPr/>
        </p:nvCxnSpPr>
        <p:spPr>
          <a:xfrm>
            <a:off x="10555897" y="2436854"/>
            <a:ext cx="0" cy="603755"/>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266" y="2738731"/>
            <a:ext cx="670376"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3773781" y="2053820"/>
            <a:ext cx="1631772" cy="1"/>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文本框 77"/>
          <p:cNvSpPr txBox="1"/>
          <p:nvPr/>
        </p:nvSpPr>
        <p:spPr>
          <a:xfrm>
            <a:off x="10956009" y="2043690"/>
            <a:ext cx="455574"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8510263" y="2050756"/>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文本框 79"/>
          <p:cNvSpPr txBox="1"/>
          <p:nvPr/>
        </p:nvSpPr>
        <p:spPr>
          <a:xfrm>
            <a:off x="6111849" y="2043690"/>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文本框 80"/>
          <p:cNvSpPr txBox="1"/>
          <p:nvPr/>
        </p:nvSpPr>
        <p:spPr>
          <a:xfrm>
            <a:off x="3709393" y="2036624"/>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02066"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肘形连接符 82"/>
          <p:cNvCxnSpPr>
            <a:stCxn id="31" idx="3"/>
          </p:cNvCxnSpPr>
          <p:nvPr/>
        </p:nvCxnSpPr>
        <p:spPr>
          <a:xfrm>
            <a:off x="2497389" y="1900514"/>
            <a:ext cx="525600" cy="1502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p:cNvGrpSpPr/>
          <p:nvPr/>
        </p:nvGrpSpPr>
        <p:grpSpPr>
          <a:xfrm>
            <a:off x="10147192" y="1688919"/>
            <a:ext cx="820685" cy="744518"/>
            <a:chOff x="5823332" y="4861265"/>
            <a:chExt cx="909610" cy="825191"/>
          </a:xfrm>
        </p:grpSpPr>
        <p:grpSp>
          <p:nvGrpSpPr>
            <p:cNvPr id="85" name="组合 84"/>
            <p:cNvGrpSpPr/>
            <p:nvPr/>
          </p:nvGrpSpPr>
          <p:grpSpPr>
            <a:xfrm>
              <a:off x="5865531" y="4861265"/>
              <a:ext cx="825190" cy="825191"/>
              <a:chOff x="5742878" y="4661210"/>
              <a:chExt cx="646770" cy="646770"/>
            </a:xfrm>
          </p:grpSpPr>
          <p:sp>
            <p:nvSpPr>
              <p:cNvPr id="88" name="矩形 8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9" name="等腰三角形 8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文本框 8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1" name="文本框 90"/>
          <p:cNvSpPr txBox="1"/>
          <p:nvPr/>
        </p:nvSpPr>
        <p:spPr>
          <a:xfrm>
            <a:off x="4951223"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p:cNvSpPr txBox="1"/>
          <p:nvPr/>
        </p:nvSpPr>
        <p:spPr>
          <a:xfrm>
            <a:off x="7300380"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p:cNvSpPr txBox="1"/>
          <p:nvPr/>
        </p:nvSpPr>
        <p:spPr>
          <a:xfrm>
            <a:off x="9789237"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a:fillRect/>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t> （按规则增加冗余信息）</a:t>
            </a:r>
            <a:endParaRPr lang="en-US" altLang="zh-CN" dirty="0"/>
          </a:p>
          <a:p>
            <a:r>
              <a:rPr lang="zh-CN" altLang="en-US" b="1" dirty="0">
                <a:solidFill>
                  <a:srgbClr val="18978B"/>
                </a:solidFill>
              </a:rPr>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4"/>
                <a:stretch>
                  <a:fillRect l="-4" r="3" b="35"/>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fontScale="92500"/>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b="1" dirty="0"/>
              <a:t>步骤</a:t>
            </a:r>
            <a:r>
              <a:rPr lang="en-US" altLang="zh-CN" b="1" dirty="0"/>
              <a:t>1</a:t>
            </a:r>
            <a:r>
              <a:rPr lang="en-US" altLang="zh-CN" dirty="0"/>
              <a:t>:</a:t>
            </a:r>
            <a:r>
              <a:rPr lang="zh-CN" altLang="en-US" dirty="0"/>
              <a:t> 选择生成多项式</a:t>
            </a:r>
            <a:endParaRPr lang="en-US" altLang="zh-CN" dirty="0"/>
          </a:p>
          <a:p>
            <a:pPr lvl="1"/>
            <a:r>
              <a:rPr lang="zh-CN" altLang="en-US" dirty="0"/>
              <a:t>不是任意表达式都可以做生成多项式，能否区分一位错，两位错，如不能，如何解决？</a:t>
            </a:r>
            <a:endParaRPr lang="en-US" altLang="zh-CN" dirty="0"/>
          </a:p>
          <a:p>
            <a:r>
              <a:rPr lang="zh-CN" altLang="en-US" b="1" dirty="0"/>
              <a:t>步骤</a:t>
            </a:r>
            <a:r>
              <a:rPr lang="en-US" altLang="zh-CN" b="1" dirty="0"/>
              <a:t>2:</a:t>
            </a:r>
            <a:r>
              <a:rPr lang="zh-CN" altLang="en-US" dirty="0"/>
              <a:t> 利用余数循环特点求解</a:t>
            </a:r>
            <a:r>
              <a:rPr lang="en-US" altLang="zh-CN" dirty="0"/>
              <a:t>16</a:t>
            </a:r>
            <a:r>
              <a:rPr lang="zh-CN" altLang="en-US" dirty="0"/>
              <a:t>个常量的</a:t>
            </a:r>
            <a:r>
              <a:rPr lang="en-US" altLang="zh-CN" dirty="0"/>
              <a:t>CRC</a:t>
            </a:r>
            <a:r>
              <a:rPr lang="zh-CN" altLang="en-US" dirty="0"/>
              <a:t>余数</a:t>
            </a:r>
          </a:p>
          <a:p>
            <a:pPr lvl="1"/>
            <a:r>
              <a:rPr lang="en-US" altLang="zh-CN" dirty="0"/>
              <a:t>D1=0000 0000 0000 000</a:t>
            </a:r>
            <a:r>
              <a:rPr lang="en-US" altLang="zh-CN" b="1" u="sng" dirty="0">
                <a:solidFill>
                  <a:srgbClr val="005D9A"/>
                </a:solidFill>
              </a:rPr>
              <a:t>1</a:t>
            </a:r>
            <a:r>
              <a:rPr lang="en-US" altLang="zh-CN" b="1" dirty="0">
                <a:solidFill>
                  <a:srgbClr val="005D9A"/>
                </a:solidFill>
              </a:rPr>
              <a:t>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D2=0000 0000 0000 00</a:t>
            </a:r>
            <a:r>
              <a:rPr lang="en-US" altLang="zh-CN" b="1" u="sng"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D3=0000 0000 0000 0</a:t>
            </a:r>
            <a:r>
              <a:rPr lang="en-US" altLang="zh-CN" b="1" u="sng"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b="1" dirty="0"/>
              <a:t>步骤</a:t>
            </a:r>
            <a:r>
              <a:rPr lang="en-US" altLang="zh-CN" b="1"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思路</a:t>
            </a:r>
            <a:r>
              <a:rPr lang="en-US" altLang="zh-CN" dirty="0"/>
              <a:t>1</a:t>
            </a:r>
            <a:r>
              <a:rPr lang="zh-CN" altLang="en-US" dirty="0"/>
              <a:t>：用多路选择器选择多个余数异或，相对较为复杂，硬件成本高</a:t>
            </a:r>
            <a:endParaRPr lang="en-US" altLang="zh-CN" dirty="0"/>
          </a:p>
          <a:p>
            <a:pPr lvl="1"/>
            <a:r>
              <a:rPr lang="zh-CN" altLang="en-US" dirty="0">
                <a:solidFill>
                  <a:srgbClr val="C00000"/>
                </a:solidFill>
              </a:rPr>
              <a:t>思路</a:t>
            </a:r>
            <a:r>
              <a:rPr lang="en-US" altLang="zh-CN" dirty="0">
                <a:solidFill>
                  <a:srgbClr val="C00000"/>
                </a:solidFill>
              </a:rPr>
              <a:t>2</a:t>
            </a:r>
            <a:r>
              <a:rPr lang="zh-CN" altLang="en-US" dirty="0"/>
              <a:t>：余数结合律，找出余数某位为</a:t>
            </a:r>
            <a:r>
              <a:rPr lang="en-US" altLang="zh-CN" dirty="0"/>
              <a:t>1</a:t>
            </a:r>
            <a:r>
              <a:rPr lang="zh-CN" altLang="en-US" dirty="0"/>
              <a:t>的所有产生条件</a:t>
            </a:r>
            <a:r>
              <a:rPr lang="en-US" altLang="zh-CN" dirty="0"/>
              <a:t>D</a:t>
            </a:r>
            <a:r>
              <a:rPr lang="en-US" altLang="zh-CN" baseline="-25000" dirty="0"/>
              <a:t>i</a:t>
            </a:r>
            <a:r>
              <a:rPr lang="zh-CN" altLang="en-US" dirty="0"/>
              <a:t>，将多个</a:t>
            </a:r>
            <a:r>
              <a:rPr lang="en-US" altLang="zh-CN" dirty="0"/>
              <a:t>D</a:t>
            </a:r>
            <a:r>
              <a:rPr lang="en-US" altLang="zh-CN" baseline="-25000" dirty="0"/>
              <a:t>i</a:t>
            </a:r>
            <a:r>
              <a:rPr lang="zh-CN" altLang="en-US" dirty="0"/>
              <a:t>异或就是余数</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码余数快速求解   </a:t>
            </a:r>
          </a:p>
        </p:txBody>
      </p:sp>
      <p:graphicFrame>
        <p:nvGraphicFramePr>
          <p:cNvPr id="4" name="表格 3"/>
          <p:cNvGraphicFramePr>
            <a:graphicFrameLocks noGrp="1"/>
          </p:cNvGraphicFramePr>
          <p:nvPr/>
        </p:nvGraphicFramePr>
        <p:xfrm>
          <a:off x="1726855" y="1172586"/>
          <a:ext cx="8677972" cy="4589817"/>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0000"/>
                    </a:ext>
                  </a:extLst>
                </a:gridCol>
                <a:gridCol w="2210494">
                  <a:extLst>
                    <a:ext uri="{9D8B030D-6E8A-4147-A177-3AD203B41FA5}">
                      <a16:colId xmlns:a16="http://schemas.microsoft.com/office/drawing/2014/main" val="20001"/>
                    </a:ext>
                  </a:extLst>
                </a:gridCol>
                <a:gridCol w="4006952">
                  <a:extLst>
                    <a:ext uri="{9D8B030D-6E8A-4147-A177-3AD203B41FA5}">
                      <a16:colId xmlns:a16="http://schemas.microsoft.com/office/drawing/2014/main" val="20002"/>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10000"/>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solidFill>
                            <a:srgbClr val="00B050"/>
                          </a:solidFill>
                          <a:latin typeface="Consolas" panose="020B0609020204030204" pitchFamily="49" charset="0"/>
                        </a:rPr>
                        <a:t> D</a:t>
                      </a:r>
                      <a:r>
                        <a:rPr lang="en-US" altLang="zh-CN" sz="2600" b="0" baseline="-25000" dirty="0">
                          <a:solidFill>
                            <a:srgbClr val="00B050"/>
                          </a:solidFill>
                          <a:latin typeface="Consolas" panose="020B0609020204030204" pitchFamily="49" charset="0"/>
                        </a:rPr>
                        <a:t>3</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2</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1</a:t>
                      </a:r>
                      <a:r>
                        <a:rPr lang="en-US" altLang="zh-CN" sz="2600" b="0" baseline="-25000" dirty="0">
                          <a:solidFill>
                            <a:srgbClr val="FF66CC"/>
                          </a:solidFill>
                          <a:latin typeface="Consolas" panose="020B0609020204030204" pitchFamily="49" charset="0"/>
                        </a:rPr>
                        <a:t>  </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4</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3</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2</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1</a:t>
                      </a:r>
                      <a:endParaRPr lang="zh-CN" altLang="en-US" sz="2600" b="0" baseline="-2500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1"/>
                  </a:ext>
                </a:extLst>
              </a:tr>
              <a:tr h="510391">
                <a:tc>
                  <a:txBody>
                    <a:bodyPr/>
                    <a:lstStyle/>
                    <a:p>
                      <a:pPr algn="ctr"/>
                      <a:r>
                        <a:rPr lang="en-US" altLang="zh-CN" sz="2600" b="1" dirty="0">
                          <a:solidFill>
                            <a:srgbClr val="00B050"/>
                          </a:solidFill>
                          <a:latin typeface="Consolas" panose="020B0609020204030204" pitchFamily="49" charset="0"/>
                        </a:rPr>
                        <a:t>001</a:t>
                      </a:r>
                      <a:endParaRPr lang="zh-CN" altLang="en-US" sz="2600" b="1" dirty="0">
                        <a:solidFill>
                          <a:srgbClr val="00B050"/>
                        </a:solidFill>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2"/>
                  </a:ext>
                </a:extLst>
              </a:tr>
              <a:tr h="506689">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010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1" dirty="0">
                          <a:solidFill>
                            <a:srgbClr val="00B050"/>
                          </a:solidFill>
                          <a:latin typeface="Consolas" panose="020B0609020204030204" pitchFamily="49" charset="0"/>
                        </a:rPr>
                        <a:t> 010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10003"/>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4"/>
                  </a:ext>
                </a:extLst>
              </a:tr>
              <a:tr h="510391">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100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100</a:t>
                      </a:r>
                      <a:r>
                        <a:rPr lang="en-US" altLang="zh-CN" sz="2600" b="0" dirty="0">
                          <a:solidFill>
                            <a:srgbClr val="00B050"/>
                          </a:solidFill>
                          <a:latin typeface="Consolas" panose="020B0609020204030204" pitchFamily="49" charset="0"/>
                        </a:rPr>
                        <a:t>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5"/>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6"/>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7"/>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008"/>
                  </a:ext>
                </a:extLst>
              </a:tr>
            </a:tbl>
          </a:graphicData>
        </a:graphic>
      </p:graphicFrame>
      <p:sp>
        <p:nvSpPr>
          <p:cNvPr id="7" name="对话气泡: 圆角矩形 6"/>
          <p:cNvSpPr/>
          <p:nvPr/>
        </p:nvSpPr>
        <p:spPr>
          <a:xfrm>
            <a:off x="6948434" y="4556928"/>
            <a:ext cx="1597688" cy="462224"/>
          </a:xfrm>
          <a:prstGeom prst="wedgeRoundRectCallout">
            <a:avLst>
              <a:gd name="adj1" fmla="val 67388"/>
              <a:gd name="adj2" fmla="val -144022"/>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4</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cxnSp>
        <p:nvCxnSpPr>
          <p:cNvPr id="9" name="直接箭头连接符 8"/>
          <p:cNvCxnSpPr/>
          <p:nvPr/>
        </p:nvCxnSpPr>
        <p:spPr>
          <a:xfrm flipH="1">
            <a:off x="8060452" y="2456822"/>
            <a:ext cx="69836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形状 14"/>
          <p:cNvSpPr/>
          <p:nvPr/>
        </p:nvSpPr>
        <p:spPr>
          <a:xfrm>
            <a:off x="7552336" y="3702696"/>
            <a:ext cx="1285189" cy="145823"/>
          </a:xfrm>
          <a:custGeom>
            <a:avLst/>
            <a:gdLst>
              <a:gd name="connsiteX0" fmla="*/ 1285189 w 1285189"/>
              <a:gd name="connsiteY0" fmla="*/ 145823 h 145823"/>
              <a:gd name="connsiteX1" fmla="*/ 667216 w 1285189"/>
              <a:gd name="connsiteY1" fmla="*/ 122 h 145823"/>
              <a:gd name="connsiteX2" fmla="*/ 54266 w 1285189"/>
              <a:gd name="connsiteY2" fmla="*/ 120702 h 145823"/>
              <a:gd name="connsiteX3" fmla="*/ 69339 w 1285189"/>
              <a:gd name="connsiteY3" fmla="*/ 120702 h 145823"/>
            </a:gdLst>
            <a:ahLst/>
            <a:cxnLst>
              <a:cxn ang="0">
                <a:pos x="connsiteX0" y="connsiteY0"/>
              </a:cxn>
              <a:cxn ang="0">
                <a:pos x="connsiteX1" y="connsiteY1"/>
              </a:cxn>
              <a:cxn ang="0">
                <a:pos x="connsiteX2" y="connsiteY2"/>
              </a:cxn>
              <a:cxn ang="0">
                <a:pos x="connsiteX3" y="connsiteY3"/>
              </a:cxn>
            </a:cxnLst>
            <a:rect l="l" t="t" r="r" b="b"/>
            <a:pathLst>
              <a:path w="1285189" h="145823">
                <a:moveTo>
                  <a:pt x="1285189" y="145823"/>
                </a:moveTo>
                <a:cubicBezTo>
                  <a:pt x="1078779" y="75066"/>
                  <a:pt x="872370" y="4309"/>
                  <a:pt x="667216" y="122"/>
                </a:cubicBezTo>
                <a:cubicBezTo>
                  <a:pt x="462062" y="-4065"/>
                  <a:pt x="153912" y="100605"/>
                  <a:pt x="54266" y="120702"/>
                </a:cubicBezTo>
                <a:cubicBezTo>
                  <a:pt x="-45380" y="140799"/>
                  <a:pt x="11979" y="130750"/>
                  <a:pt x="69339" y="120702"/>
                </a:cubicBezTo>
              </a:path>
            </a:pathLst>
          </a:cu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6" name="对话气泡: 圆角矩形 15"/>
          <p:cNvSpPr/>
          <p:nvPr/>
        </p:nvSpPr>
        <p:spPr>
          <a:xfrm>
            <a:off x="9263380" y="4556760"/>
            <a:ext cx="2261870" cy="462280"/>
          </a:xfrm>
          <a:prstGeom prst="wedgeRoundRectCallout">
            <a:avLst>
              <a:gd name="adj1" fmla="val -60318"/>
              <a:gd name="adj2" fmla="val -148007"/>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18" name="对话气泡: 圆角矩形 17"/>
          <p:cNvSpPr/>
          <p:nvPr/>
        </p:nvSpPr>
        <p:spPr>
          <a:xfrm>
            <a:off x="9823720" y="1694823"/>
            <a:ext cx="1597688" cy="462224"/>
          </a:xfrm>
          <a:prstGeom prst="wedgeRoundRectCallout">
            <a:avLst>
              <a:gd name="adj1" fmla="val -84499"/>
              <a:gd name="adj2" fmla="val 191848"/>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endParaRPr lang="zh-CN" altLang="en-US" sz="2400" dirty="0"/>
          </a:p>
        </p:txBody>
      </p:sp>
      <p:sp>
        <p:nvSpPr>
          <p:cNvPr id="19" name="对话气泡: 圆角矩形 18"/>
          <p:cNvSpPr/>
          <p:nvPr/>
        </p:nvSpPr>
        <p:spPr>
          <a:xfrm>
            <a:off x="10059008" y="3313383"/>
            <a:ext cx="1597688" cy="462224"/>
          </a:xfrm>
          <a:prstGeom prst="wedgeRoundRectCallout">
            <a:avLst>
              <a:gd name="adj1" fmla="val -83555"/>
              <a:gd name="adj2" fmla="val -99456"/>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1</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21" name="矩形 20"/>
          <p:cNvSpPr/>
          <p:nvPr/>
        </p:nvSpPr>
        <p:spPr>
          <a:xfrm>
            <a:off x="7922114" y="5451756"/>
            <a:ext cx="3371815"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交叉奇偶校验！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bldLvl="0" animBg="1"/>
      <p:bldP spid="18" grpId="0" animBg="1"/>
      <p:bldP spid="19"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编码流水传输</a:t>
            </a:r>
          </a:p>
        </p:txBody>
      </p:sp>
      <p:pic>
        <p:nvPicPr>
          <p:cNvPr id="12" name="图片 11"/>
          <p:cNvPicPr>
            <a:picLocks noChangeAspect="1"/>
          </p:cNvPicPr>
          <p:nvPr/>
        </p:nvPicPr>
        <p:blipFill>
          <a:blip r:embed="rId3"/>
          <a:stretch>
            <a:fillRect/>
          </a:stretch>
        </p:blipFill>
        <p:spPr>
          <a:xfrm>
            <a:off x="1959431" y="916420"/>
            <a:ext cx="8400980" cy="2758531"/>
          </a:xfrm>
          <a:prstGeom prst="rect">
            <a:avLst/>
          </a:prstGeom>
        </p:spPr>
      </p:pic>
      <p:pic>
        <p:nvPicPr>
          <p:cNvPr id="14" name="图片 13"/>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p:cNvPicPr>
            <a:picLocks noChangeAspect="1"/>
          </p:cNvPicPr>
          <p:nvPr/>
        </p:nvPicPr>
        <p:blipFill>
          <a:blip r:embed="rId5"/>
          <a:stretch>
            <a:fillRect/>
          </a:stretch>
        </p:blipFill>
        <p:spPr>
          <a:xfrm>
            <a:off x="1959430" y="3674951"/>
            <a:ext cx="8400979" cy="2902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a:xfrm>
            <a:off x="487822" y="942763"/>
            <a:ext cx="10515599" cy="2033045"/>
          </a:xfrm>
        </p:spPr>
        <p:txBody>
          <a:bodyPr>
            <a:normAutofit/>
          </a:bodyPr>
          <a:lstStyle/>
          <a:p>
            <a:pPr eaLnBrk="1" hangingPunct="1">
              <a:lnSpc>
                <a:spcPct val="150000"/>
              </a:lnSpc>
            </a:pPr>
            <a:r>
              <a:rPr lang="zh-CN" altLang="en-US" b="1" dirty="0">
                <a:solidFill>
                  <a:srgbClr val="1387B7"/>
                </a:solidFill>
              </a:rPr>
              <a:t>增加符号位  </a:t>
            </a:r>
            <a:r>
              <a:rPr lang="en-US" altLang="zh-CN" dirty="0"/>
              <a:t>Add a sign bit  </a:t>
            </a:r>
          </a:p>
          <a:p>
            <a:pPr eaLnBrk="1" hangingPunct="1">
              <a:lnSpc>
                <a:spcPct val="150000"/>
              </a:lnSpc>
            </a:pPr>
            <a:r>
              <a:rPr lang="zh-CN" altLang="en-US" dirty="0"/>
              <a:t>最高位为符号位，</a:t>
            </a:r>
            <a:r>
              <a:rPr lang="en-US" altLang="zh-CN" b="1" dirty="0">
                <a:solidFill>
                  <a:srgbClr val="1387B7"/>
                </a:solidFill>
              </a:rPr>
              <a:t>0</a:t>
            </a:r>
            <a:r>
              <a:rPr lang="zh-CN" altLang="en-US" b="1" dirty="0">
                <a:solidFill>
                  <a:srgbClr val="1387B7"/>
                </a:solidFill>
              </a:rPr>
              <a:t>：正，</a:t>
            </a:r>
            <a:r>
              <a:rPr lang="en-US" altLang="zh-CN" b="1" dirty="0">
                <a:solidFill>
                  <a:srgbClr val="1387B7"/>
                </a:solidFill>
              </a:rPr>
              <a:t>1</a:t>
            </a:r>
            <a:r>
              <a:rPr lang="zh-CN" altLang="en-US" b="1" dirty="0">
                <a:solidFill>
                  <a:srgbClr val="1387B7"/>
                </a:solidFill>
              </a:rPr>
              <a:t>：负</a:t>
            </a:r>
            <a:r>
              <a:rPr lang="zh-CN" altLang="en-US" dirty="0"/>
              <a:t>，数值位不变</a:t>
            </a:r>
            <a:endParaRPr lang="en-US" altLang="zh-CN" dirty="0"/>
          </a:p>
          <a:p>
            <a:pPr lvl="1">
              <a:lnSpc>
                <a:spcPct val="150000"/>
              </a:lnSpc>
            </a:pPr>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p:nvPr/>
        </p:nvGrpSpPr>
        <p:grpSpPr bwMode="auto">
          <a:xfrm>
            <a:off x="2775248" y="280268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p:nvPr/>
          </p:nvSpPr>
          <p:spPr bwMode="auto">
            <a:xfrm>
              <a:off x="819" y="200"/>
              <a:ext cx="29" cy="669"/>
            </a:xfrm>
            <a:prstGeom prst="leftBrace">
              <a:avLst>
                <a:gd name="adj1" fmla="val 126111"/>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p:nvPr/>
        </p:nvGrpSpPr>
        <p:grpSpPr bwMode="auto">
          <a:xfrm>
            <a:off x="2763569" y="4801645"/>
            <a:ext cx="5545138" cy="1503362"/>
            <a:chOff x="0" y="0"/>
            <a:chExt cx="3493" cy="947"/>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a:solidFill>
                    <a:srgbClr val="C00000"/>
                  </a:solidFill>
                  <a:effectLst>
                    <a:outerShdw blurRad="38100" dist="38100" dir="2700000" algn="tl">
                      <a:srgbClr val="C0C0C0"/>
                    </a:outerShdw>
                  </a:effectLst>
                  <a:latin typeface="Tahoma" panose="020B0604030504040204" pitchFamily="34" charset="0"/>
                </a:rPr>
                <a:t>原</a:t>
              </a:r>
              <a:r>
                <a:rPr lang="en-US" sz="2400" b="1">
                  <a:solidFill>
                    <a:srgbClr val="C00000"/>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1- X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p>
          </p:txBody>
        </p:sp>
        <p:sp>
          <p:nvSpPr>
            <p:cNvPr id="20" name="AutoShape 9"/>
            <p:cNvSpPr/>
            <p:nvPr/>
          </p:nvSpPr>
          <p:spPr bwMode="auto">
            <a:xfrm>
              <a:off x="804" y="188"/>
              <a:ext cx="45" cy="681"/>
            </a:xfrm>
            <a:prstGeom prst="leftBrace">
              <a:avLst>
                <a:gd name="adj1" fmla="val 126111"/>
                <a:gd name="adj2" fmla="val 50000"/>
              </a:avLst>
            </a:prstGeom>
            <a:solidFill>
              <a:srgbClr val="FFFFFF"/>
            </a:solidFill>
            <a:ln w="28575">
              <a:solidFill>
                <a:srgbClr val="C00000"/>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
        <p:nvSpPr>
          <p:cNvPr id="12" name="矩形 11"/>
          <p:cNvSpPr/>
          <p:nvPr/>
        </p:nvSpPr>
        <p:spPr>
          <a:xfrm>
            <a:off x="8106072" y="338145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37631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校验码总结</a:t>
            </a:r>
          </a:p>
        </p:txBody>
      </p:sp>
      <p:graphicFrame>
        <p:nvGraphicFramePr>
          <p:cNvPr id="6" name="内容占位符 5"/>
          <p:cNvGraphicFramePr>
            <a:graphicFrameLocks noGrp="1"/>
          </p:cNvGraphicFramePr>
          <p:nvPr>
            <p:ph idx="1"/>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val="20000"/>
                    </a:ext>
                  </a:extLst>
                </a:gridCol>
                <a:gridCol w="3001384">
                  <a:extLst>
                    <a:ext uri="{9D8B030D-6E8A-4147-A177-3AD203B41FA5}">
                      <a16:colId xmlns:a16="http://schemas.microsoft.com/office/drawing/2014/main" val="20001"/>
                    </a:ext>
                  </a:extLst>
                </a:gridCol>
                <a:gridCol w="3141232">
                  <a:extLst>
                    <a:ext uri="{9D8B030D-6E8A-4147-A177-3AD203B41FA5}">
                      <a16:colId xmlns:a16="http://schemas.microsoft.com/office/drawing/2014/main" val="20002"/>
                    </a:ext>
                  </a:extLst>
                </a:gridCol>
                <a:gridCol w="3453205">
                  <a:extLst>
                    <a:ext uri="{9D8B030D-6E8A-4147-A177-3AD203B41FA5}">
                      <a16:colId xmlns:a16="http://schemas.microsoft.com/office/drawing/2014/main" val="20003"/>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val="10000"/>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  </a:t>
                      </a:r>
                      <a:r>
                        <a:rPr lang="zh-CN" altLang="en-US" sz="1900" b="1" i="0" dirty="0"/>
                        <a:t>（交叉奇偶校验）</a:t>
                      </a:r>
                    </a:p>
                  </a:txBody>
                  <a:tcPr anchor="ctr"/>
                </a:tc>
                <a:tc>
                  <a:txBody>
                    <a:bodyPr/>
                    <a:lstStyle/>
                    <a:p>
                      <a:pPr algn="ctr"/>
                      <a:r>
                        <a:rPr lang="en-US" altLang="zh-CN" sz="1900" b="1" i="1" dirty="0"/>
                        <a:t>r&gt;1    </a:t>
                      </a:r>
                      <a:r>
                        <a:rPr lang="zh-CN" altLang="en-US" sz="1900" b="1" i="0" dirty="0"/>
                        <a:t>（</a:t>
                      </a:r>
                      <a:r>
                        <a:rPr lang="zh-CN" altLang="en-US" sz="1900" b="1" i="0" dirty="0">
                          <a:solidFill>
                            <a:srgbClr val="FF0000"/>
                          </a:solidFill>
                        </a:rPr>
                        <a:t>交叉奇偶校验</a:t>
                      </a:r>
                      <a:r>
                        <a:rPr lang="zh-CN" altLang="en-US" sz="1900" b="1" i="0" dirty="0"/>
                        <a:t>）</a:t>
                      </a:r>
                      <a:endParaRPr lang="zh-CN" altLang="en-US" sz="1900" b="1" i="1" dirty="0"/>
                    </a:p>
                  </a:txBody>
                  <a:tcPr anchor="ctr"/>
                </a:tc>
                <a:extLst>
                  <a:ext uri="{0D108BD9-81ED-4DB2-BD59-A6C34878D82A}">
                    <a16:rowId xmlns:a16="http://schemas.microsoft.com/office/drawing/2014/main" val="10001"/>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val="1000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  </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val="10004"/>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val="1000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课后习题</a:t>
            </a:r>
          </a:p>
        </p:txBody>
      </p:sp>
      <p:sp>
        <p:nvSpPr>
          <p:cNvPr id="3" name="内容占位符 2"/>
          <p:cNvSpPr>
            <a:spLocks noGrp="1"/>
          </p:cNvSpPr>
          <p:nvPr>
            <p:ph idx="1"/>
          </p:nvPr>
        </p:nvSpPr>
        <p:spPr/>
        <p:txBody>
          <a:bodyPr/>
          <a:lstStyle/>
          <a:p>
            <a:r>
              <a:rPr lang="en-US" altLang="zh-CN" dirty="0"/>
              <a:t>2.2</a:t>
            </a:r>
          </a:p>
          <a:p>
            <a:r>
              <a:rPr lang="en-US" altLang="zh-CN" dirty="0"/>
              <a:t>2.4</a:t>
            </a:r>
          </a:p>
          <a:p>
            <a:r>
              <a:rPr lang="en-US" altLang="zh-CN" dirty="0"/>
              <a:t>2.5</a:t>
            </a:r>
          </a:p>
          <a:p>
            <a:r>
              <a:rPr lang="en-US" altLang="zh-CN" dirty="0"/>
              <a:t>2.6</a:t>
            </a:r>
          </a:p>
          <a:p>
            <a:r>
              <a:rPr lang="en-US" altLang="zh-CN" dirty="0"/>
              <a:t>2.9(1)</a:t>
            </a:r>
          </a:p>
          <a:p>
            <a:r>
              <a:rPr lang="en-US" altLang="zh-CN" dirty="0"/>
              <a:t>2.10</a:t>
            </a:r>
            <a:endParaRPr lang="zh-CN" altLang="en-US" dirty="0"/>
          </a:p>
        </p:txBody>
      </p:sp>
      <p:pic>
        <p:nvPicPr>
          <p:cNvPr id="4" name="图片 3"/>
          <p:cNvPicPr>
            <a:picLocks noChangeAspect="1"/>
          </p:cNvPicPr>
          <p:nvPr/>
        </p:nvPicPr>
        <p:blipFill>
          <a:blip r:embed="rId2"/>
          <a:stretch>
            <a:fillRect/>
          </a:stretch>
        </p:blipFill>
        <p:spPr>
          <a:xfrm>
            <a:off x="8205468" y="3686862"/>
            <a:ext cx="3286316" cy="2336936"/>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5"/>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000…0</a:t>
            </a:r>
          </a:p>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000…0  </a:t>
            </a:r>
            <a:r>
              <a:rPr lang="zh-CN" altLang="en-US" sz="3200" b="1" u="sng" dirty="0">
                <a:solidFill>
                  <a:srgbClr val="C00000"/>
                </a:solidFill>
                <a:latin typeface="Consolas" panose="020B0609020204030204" pitchFamily="49" charset="0"/>
              </a:rPr>
              <a:t>两个机器零？</a:t>
            </a:r>
            <a:endParaRPr lang="en-US" altLang="zh-CN" sz="3200" b="1" u="sng" dirty="0">
              <a:solidFill>
                <a:srgbClr val="C00000"/>
              </a:solidFill>
              <a:latin typeface="Consolas" panose="020B0609020204030204" pitchFamily="49" charset="0"/>
            </a:endParaRPr>
          </a:p>
          <a:p>
            <a:pPr eaLnBrk="1" hangingPunct="1"/>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.1111</a:t>
            </a:r>
          </a:p>
          <a:p>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.1111</a:t>
            </a:r>
          </a:p>
          <a:p>
            <a:endParaRPr lang="en-US" altLang="zh-CN" sz="3200" b="1" dirty="0">
              <a:latin typeface="Consolas" panose="020B0609020204030204" pitchFamily="49" charset="0"/>
            </a:endParaRPr>
          </a:p>
          <a:p>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111011</a:t>
            </a:r>
          </a:p>
          <a:p>
            <a:pPr eaLnBrk="1" hangingPunct="1"/>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111011</a:t>
            </a:r>
          </a:p>
          <a:p>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原码表示区间</a:t>
            </a:r>
          </a:p>
        </p:txBody>
      </p:sp>
      <p:sp>
        <p:nvSpPr>
          <p:cNvPr id="3" name="内容占位符 2"/>
          <p:cNvSpPr>
            <a:spLocks noGrp="1"/>
          </p:cNvSpPr>
          <p:nvPr>
            <p:ph idx="1"/>
          </p:nvPr>
        </p:nvSpPr>
        <p:spPr/>
        <p:txBody>
          <a:bodyPr>
            <a:normAutofit/>
          </a:bodyPr>
          <a:lstStyle/>
          <a:p>
            <a:pPr>
              <a:lnSpc>
                <a:spcPct val="150000"/>
              </a:lnSpc>
              <a:spcBef>
                <a:spcPct val="50000"/>
              </a:spcBef>
            </a:pPr>
            <a:r>
              <a:rPr lang="zh-CN" altLang="en-US" sz="2800" dirty="0"/>
              <a:t>定点小数 </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2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28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endParaRPr>
          </a:p>
          <a:p>
            <a:pPr lvl="1">
              <a:lnSpc>
                <a:spcPct val="150000"/>
              </a:lnSpc>
              <a:spcBef>
                <a:spcPts val="0"/>
              </a:spcBef>
            </a:pPr>
            <a:r>
              <a:rPr lang="en-US" altLang="zh-CN" sz="2400" dirty="0">
                <a:solidFill>
                  <a:srgbClr val="C00000"/>
                </a:solidFill>
                <a:latin typeface="Consolas" panose="020B0609020204030204" pitchFamily="49" charset="0"/>
              </a:rPr>
              <a:t> </a:t>
            </a:r>
            <a:r>
              <a:rPr lang="en-US" altLang="zh-CN" sz="3200" b="1" dirty="0">
                <a:solidFill>
                  <a:srgbClr val="C00000"/>
                </a:solidFill>
                <a:latin typeface="Consolas" panose="020B0609020204030204" pitchFamily="49" charset="0"/>
              </a:rPr>
              <a:t>−0.111…1 ~ +0.111…1</a:t>
            </a:r>
          </a:p>
          <a:p>
            <a:pPr lvl="1">
              <a:lnSpc>
                <a:spcPct val="150000"/>
              </a:lnSpc>
              <a:spcBef>
                <a:spcPts val="0"/>
              </a:spcBef>
            </a:pPr>
            <a:r>
              <a:rPr lang="en-US" altLang="zh-CN" sz="2400" b="1" dirty="0"/>
              <a:t> [−(1−2</a:t>
            </a:r>
            <a:r>
              <a:rPr lang="en-US" altLang="zh-CN" sz="2400" b="1" baseline="60000" dirty="0"/>
              <a:t>-n</a:t>
            </a:r>
            <a:r>
              <a:rPr lang="en-US" altLang="zh-CN" sz="2400" b="1" dirty="0"/>
              <a:t>), 1−2</a:t>
            </a:r>
            <a:r>
              <a:rPr lang="en-US" altLang="zh-CN" sz="2400" b="1" baseline="60000" dirty="0"/>
              <a:t>-n</a:t>
            </a:r>
            <a:r>
              <a:rPr lang="en-US" altLang="zh-CN" sz="2400" b="1" dirty="0"/>
              <a:t>]       </a:t>
            </a:r>
            <a:r>
              <a:rPr lang="zh-CN" altLang="en-US" sz="2400" b="1" dirty="0"/>
              <a:t>或</a:t>
            </a:r>
            <a:r>
              <a:rPr lang="en-US" altLang="zh-CN" sz="2400" b="1" dirty="0"/>
              <a:t>        (−1,1) </a:t>
            </a:r>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3000" baseline="-25000" dirty="0">
              <a:solidFill>
                <a:srgbClr val="1387B7"/>
              </a:solidFill>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400">
                <a:solidFill>
                  <a:srgbClr val="C00000"/>
                </a:solidFill>
              </a:rPr>
              <a:t> </a:t>
            </a:r>
            <a:r>
              <a:rPr lang="en-US" altLang="zh-CN" sz="3200" b="1">
                <a:solidFill>
                  <a:srgbClr val="C00000"/>
                </a:solidFill>
                <a:latin typeface="Consolas" panose="020B0609020204030204" pitchFamily="49" charset="0"/>
              </a:rPr>
              <a:t>−111…1 ~ +111…1</a:t>
            </a:r>
            <a:endParaRPr lang="en-US" altLang="zh-CN" sz="3200" b="1" dirty="0">
              <a:solidFill>
                <a:srgbClr val="C00000"/>
              </a:solidFill>
              <a:latin typeface="Consolas" panose="020B0609020204030204" pitchFamily="49" charset="0"/>
            </a:endParaRPr>
          </a:p>
          <a:p>
            <a:pPr lvl="1">
              <a:lnSpc>
                <a:spcPct val="150000"/>
              </a:lnSpc>
              <a:spcBef>
                <a:spcPts val="0"/>
              </a:spcBef>
            </a:pPr>
            <a:r>
              <a:rPr lang="zh-CN" altLang="en-US" sz="2400" b="1" dirty="0"/>
              <a:t> </a:t>
            </a:r>
            <a:r>
              <a:rPr lang="en-US" altLang="zh-CN" sz="2400" b="1" dirty="0"/>
              <a:t> [−(2</a:t>
            </a:r>
            <a:r>
              <a:rPr lang="en-US" altLang="zh-CN" sz="2400" b="1" baseline="60000" dirty="0"/>
              <a:t>n</a:t>
            </a:r>
            <a:r>
              <a:rPr lang="en-US" altLang="zh-CN" sz="2400" b="1" dirty="0"/>
              <a:t>−1), 2</a:t>
            </a:r>
            <a:r>
              <a:rPr lang="en-US" altLang="zh-CN" sz="2400" b="1" baseline="60000" dirty="0"/>
              <a:t>n</a:t>
            </a:r>
            <a:r>
              <a:rPr lang="en-US" altLang="zh-CN" sz="2400" b="1" dirty="0"/>
              <a:t>−1]        </a:t>
            </a:r>
            <a:r>
              <a:rPr lang="zh-CN" altLang="en-US" sz="2400" b="1" dirty="0"/>
              <a:t>或     </a:t>
            </a:r>
            <a:r>
              <a:rPr lang="en-US" altLang="zh-CN" sz="2400" b="1" dirty="0"/>
              <a:t>(−2</a:t>
            </a:r>
            <a:r>
              <a:rPr lang="en-US" altLang="zh-CN" sz="2400" b="1" baseline="60000" dirty="0"/>
              <a:t>n</a:t>
            </a:r>
            <a:r>
              <a:rPr lang="en-US" altLang="zh-CN" sz="2400" b="1" dirty="0"/>
              <a:t>, 2</a:t>
            </a:r>
            <a:r>
              <a:rPr lang="en-US" altLang="zh-CN" sz="2400" b="1" baseline="60000" dirty="0"/>
              <a:t>n</a:t>
            </a:r>
            <a:r>
              <a:rPr lang="en-US" altLang="zh-CN" sz="2400" b="1" dirty="0"/>
              <a:t> ) </a:t>
            </a:r>
          </a:p>
          <a:p>
            <a:pPr>
              <a:lnSpc>
                <a:spcPct val="150000"/>
              </a:lnSpc>
              <a:spcBef>
                <a:spcPct val="50000"/>
              </a:spcBef>
            </a:pPr>
            <a:r>
              <a:rPr lang="zh-CN" altLang="en-US" sz="2800" b="1" dirty="0">
                <a:latin typeface="Times New Roman" panose="02020603050405020304" pitchFamily="18" charset="0"/>
                <a:cs typeface="Times New Roman" panose="02020603050405020304" pitchFamily="18" charset="0"/>
              </a:rPr>
              <a:t>对称区间</a:t>
            </a:r>
            <a:endParaRPr lang="en-US" altLang="zh-CN" sz="2400" b="1"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二、计算机数据表示</a:t>
            </a: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stretch>
            <a:fillRect/>
          </a:stretch>
        </p:blipFill>
        <p:spPr>
          <a:xfrm>
            <a:off x="-286581" y="2168085"/>
            <a:ext cx="4296880" cy="793906"/>
          </a:xfrm>
          <a:prstGeom prst="rect">
            <a:avLst/>
          </a:prstGeom>
        </p:spPr>
      </p:pic>
      <p:pic>
        <p:nvPicPr>
          <p:cNvPr id="15" name="Picture 14" descr="j033594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原码特性</a:t>
            </a:r>
          </a:p>
        </p:txBody>
      </p:sp>
      <p:sp>
        <p:nvSpPr>
          <p:cNvPr id="3" name="内容占位符 2"/>
          <p:cNvSpPr>
            <a:spLocks noGrp="1"/>
          </p:cNvSpPr>
          <p:nvPr>
            <p:ph idx="1"/>
          </p:nvPr>
        </p:nvSpPr>
        <p:spPr>
          <a:xfrm>
            <a:off x="487822" y="942764"/>
            <a:ext cx="10876864" cy="5637024"/>
          </a:xfrm>
        </p:spPr>
        <p:txBody>
          <a:bodyPr/>
          <a:lstStyle/>
          <a:p>
            <a:pPr eaLnBrk="1" hangingPunct="1">
              <a:lnSpc>
                <a:spcPct val="150000"/>
              </a:lnSpc>
            </a:pPr>
            <a:r>
              <a:rPr lang="zh-CN" altLang="en-US" b="1" dirty="0"/>
              <a:t>直观易懂</a:t>
            </a:r>
            <a:endParaRPr lang="en-US" altLang="zh-CN" b="1" dirty="0"/>
          </a:p>
          <a:p>
            <a:pPr lvl="1" eaLnBrk="1" hangingPunct="1">
              <a:lnSpc>
                <a:spcPct val="150000"/>
              </a:lnSpc>
            </a:pPr>
            <a:r>
              <a:rPr lang="zh-CN" altLang="en-US" sz="2200" dirty="0"/>
              <a:t>首位为符号位、其他为数值位</a:t>
            </a:r>
            <a:endParaRPr lang="en-US" altLang="zh-CN" sz="2200" dirty="0"/>
          </a:p>
          <a:p>
            <a:pPr eaLnBrk="1" hangingPunct="1">
              <a:lnSpc>
                <a:spcPct val="150000"/>
              </a:lnSpc>
            </a:pPr>
            <a:r>
              <a:rPr lang="zh-CN" altLang="en-US" b="1" dirty="0"/>
              <a:t>两个机器零</a:t>
            </a:r>
            <a:endParaRPr lang="en-US" altLang="zh-CN" b="1" dirty="0"/>
          </a:p>
          <a:p>
            <a:pPr eaLnBrk="1" hangingPunct="1">
              <a:lnSpc>
                <a:spcPct val="150000"/>
              </a:lnSpc>
            </a:pPr>
            <a:r>
              <a:rPr lang="zh-CN" altLang="en-US" sz="2800" b="1" dirty="0"/>
              <a:t>加、减运算方式不统一</a:t>
            </a:r>
          </a:p>
          <a:p>
            <a:pPr lvl="1" eaLnBrk="1" hangingPunct="1">
              <a:lnSpc>
                <a:spcPct val="150000"/>
              </a:lnSpc>
            </a:pPr>
            <a:r>
              <a:rPr lang="zh-CN" altLang="en-US" sz="2200" dirty="0"/>
              <a:t>符号相异加法不能直接运算</a:t>
            </a:r>
            <a:endParaRPr lang="en-US" altLang="zh-CN" sz="2200" dirty="0"/>
          </a:p>
          <a:p>
            <a:pPr lvl="1" eaLnBrk="1" hangingPunct="1">
              <a:lnSpc>
                <a:spcPct val="150000"/>
              </a:lnSpc>
            </a:pPr>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lnSpc>
                <a:spcPct val="150000"/>
              </a:lnSpc>
            </a:pPr>
            <a:r>
              <a:rPr lang="zh-CN" altLang="en-US" dirty="0"/>
              <a:t>从</a:t>
            </a:r>
            <a:r>
              <a:rPr lang="en-US" altLang="zh-CN" dirty="0"/>
              <a:t>50</a:t>
            </a:r>
            <a:r>
              <a:rPr lang="zh-CN" altLang="en-US" dirty="0"/>
              <a:t>年代开始，整数都采用</a:t>
            </a:r>
            <a:r>
              <a:rPr lang="zh-CN" altLang="en-US" b="1" dirty="0">
                <a:solidFill>
                  <a:srgbClr val="1387B7"/>
                </a:solidFill>
              </a:rPr>
              <a:t>补码</a:t>
            </a:r>
            <a:r>
              <a:rPr lang="zh-CN" altLang="en-US" dirty="0"/>
              <a:t>来表示</a:t>
            </a:r>
          </a:p>
          <a:p>
            <a:pPr>
              <a:lnSpc>
                <a:spcPct val="150000"/>
              </a:lnSpc>
              <a:defRPr/>
            </a:pPr>
            <a:r>
              <a:rPr lang="zh-CN" altLang="en-US" dirty="0"/>
              <a:t>但</a:t>
            </a:r>
            <a:r>
              <a:rPr lang="zh-CN" altLang="en-US" b="1" dirty="0">
                <a:solidFill>
                  <a:srgbClr val="1387B7"/>
                </a:solidFill>
              </a:rPr>
              <a:t>浮点数尾数</a:t>
            </a:r>
            <a:r>
              <a:rPr lang="zh-CN" altLang="en-US" dirty="0"/>
              <a:t>用原码定点小数表示</a:t>
            </a:r>
          </a:p>
          <a:p>
            <a:pPr eaLnBrk="1" hangingPunct="1"/>
            <a:endParaRPr lang="en-US" altLang="zh-CN" dirty="0"/>
          </a:p>
          <a:p>
            <a:endParaRPr lang="zh-CN" altLang="en-US" dirty="0"/>
          </a:p>
        </p:txBody>
      </p:sp>
      <p:sp>
        <p:nvSpPr>
          <p:cNvPr id="5" name="内容占位符 2"/>
          <p:cNvSpPr txBox="1"/>
          <p:nvPr/>
        </p:nvSpPr>
        <p:spPr bwMode="auto">
          <a:xfrm>
            <a:off x="6565767" y="2237027"/>
            <a:ext cx="4904745" cy="260119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rgbClr val="C00000"/>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反码表示法</a:t>
            </a:r>
            <a:r>
              <a:rPr lang="en-US" altLang="zh-CN" dirty="0"/>
              <a:t>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endParaRPr lang="zh-CN" altLang="en-US" dirty="0"/>
          </a:p>
        </p:txBody>
      </p:sp>
      <p:sp>
        <p:nvSpPr>
          <p:cNvPr id="3" name="内容占位符 2"/>
          <p:cNvSpPr>
            <a:spLocks noGrp="1"/>
          </p:cNvSpPr>
          <p:nvPr>
            <p:ph idx="1"/>
          </p:nvPr>
        </p:nvSpPr>
        <p:spPr>
          <a:xfrm>
            <a:off x="487822" y="942764"/>
            <a:ext cx="11302826" cy="5637024"/>
          </a:xfrm>
        </p:spPr>
        <p:txBody>
          <a:bodyPr>
            <a:normAutofit/>
          </a:bodyPr>
          <a:lstStyle/>
          <a:p>
            <a:r>
              <a:rPr lang="zh-CN" altLang="en-US" b="1" dirty="0"/>
              <a:t>符号与原码相同，正值与原码相同</a:t>
            </a:r>
          </a:p>
          <a:p>
            <a:pPr eaLnBrk="1" hangingPunct="1"/>
            <a:r>
              <a:rPr lang="zh-CN" altLang="en-US" b="1" dirty="0"/>
              <a:t>负数的反码：</a:t>
            </a:r>
            <a:r>
              <a:rPr lang="zh-CN" altLang="en-US" b="1" dirty="0">
                <a:solidFill>
                  <a:srgbClr val="1387B7"/>
                </a:solidFill>
              </a:rPr>
              <a:t>二进制各位数取反</a:t>
            </a:r>
          </a:p>
          <a:p>
            <a:r>
              <a:rPr lang="en-US" altLang="zh-CN" sz="2800" dirty="0">
                <a:latin typeface="Consolas" panose="020B0609020204030204" pitchFamily="49" charset="0"/>
                <a:ea typeface="宋体" panose="02010600030101010101" pitchFamily="2" charset="-122"/>
              </a:rPr>
              <a:t>Example</a:t>
            </a:r>
            <a:r>
              <a:rPr lang="en-US" altLang="zh-CN" sz="2800">
                <a:latin typeface="Consolas" panose="020B0609020204030204" pitchFamily="49" charset="0"/>
                <a:ea typeface="宋体" panose="02010600030101010101" pitchFamily="2" charset="-122"/>
              </a:rPr>
              <a:t>:  </a:t>
            </a:r>
            <a:r>
              <a:rPr lang="en-US" altLang="zh-CN" sz="2800">
                <a:latin typeface="Consolas" panose="020B0609020204030204" pitchFamily="49" charset="0"/>
              </a:rPr>
              <a:t>+</a:t>
            </a:r>
            <a:r>
              <a:rPr lang="en-US" altLang="zh-CN" sz="2800" b="1">
                <a:latin typeface="Consolas" panose="020B0609020204030204" pitchFamily="49" charset="0"/>
                <a:ea typeface="宋体" panose="02010600030101010101" pitchFamily="2" charset="-122"/>
              </a:rPr>
              <a:t>7</a:t>
            </a:r>
            <a:r>
              <a:rPr lang="en-US" altLang="zh-CN" sz="2800" b="1" baseline="-25000">
                <a:latin typeface="Consolas" panose="020B0609020204030204" pitchFamily="49" charset="0"/>
                <a:ea typeface="宋体" panose="02010600030101010101" pitchFamily="2" charset="-122"/>
              </a:rPr>
              <a:t>10</a:t>
            </a:r>
            <a:r>
              <a:rPr lang="en-US" altLang="zh-CN" sz="2800" b="1">
                <a:latin typeface="Consolas" panose="020B0609020204030204" pitchFamily="49" charset="0"/>
                <a:ea typeface="宋体" panose="02010600030101010101" pitchFamily="2" charset="-122"/>
              </a:rPr>
              <a:t>  </a:t>
            </a:r>
            <a:r>
              <a:rPr lang="en-US" altLang="zh-CN" sz="2800" b="1" dirty="0">
                <a:latin typeface="Consolas" panose="020B0609020204030204" pitchFamily="49" charset="0"/>
                <a:ea typeface="宋体" panose="02010600030101010101" pitchFamily="2" charset="-122"/>
              </a:rPr>
              <a:t>= </a:t>
            </a:r>
            <a:r>
              <a:rPr lang="en-US" altLang="zh-CN" sz="2800" b="1" dirty="0">
                <a:solidFill>
                  <a:srgbClr val="C00000"/>
                </a:solidFill>
                <a:latin typeface="Consolas" panose="020B0609020204030204" pitchFamily="49" charset="0"/>
                <a:ea typeface="宋体" panose="02010600030101010101" pitchFamily="2" charset="-122"/>
              </a:rPr>
              <a:t>0</a:t>
            </a:r>
            <a:r>
              <a:rPr lang="en-US" altLang="zh-CN" sz="2800" b="1" dirty="0">
                <a:latin typeface="Consolas" panose="020B0609020204030204" pitchFamily="49" charset="0"/>
                <a:ea typeface="宋体" panose="02010600030101010101" pitchFamily="2" charset="-122"/>
              </a:rPr>
              <a:t>0111</a:t>
            </a:r>
            <a:r>
              <a:rPr lang="en-US" altLang="zh-CN" sz="2800" b="1" baseline="-25000" dirty="0">
                <a:latin typeface="Consolas" panose="020B0609020204030204" pitchFamily="49" charset="0"/>
                <a:ea typeface="宋体" panose="02010600030101010101" pitchFamily="2" charset="-122"/>
              </a:rPr>
              <a:t>2</a:t>
            </a:r>
            <a:r>
              <a:rPr lang="en-US" altLang="zh-CN" sz="2800" b="1" dirty="0">
                <a:latin typeface="Consolas" panose="020B0609020204030204" pitchFamily="49" charset="0"/>
                <a:ea typeface="宋体" panose="02010600030101010101" pitchFamily="2" charset="-122"/>
              </a:rPr>
              <a:t>  </a:t>
            </a:r>
          </a:p>
          <a:p>
            <a:pPr>
              <a:buNone/>
            </a:pPr>
            <a:r>
              <a:rPr lang="en-US" altLang="zh-CN" sz="28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rPr>
              <a:t>−</a:t>
            </a:r>
            <a:r>
              <a:rPr lang="en-US" altLang="zh-CN" sz="2800" b="1" dirty="0">
                <a:latin typeface="Consolas" panose="020B0609020204030204" pitchFamily="49" charset="0"/>
                <a:ea typeface="宋体" panose="02010600030101010101" pitchFamily="2" charset="-122"/>
              </a:rPr>
              <a:t>7</a:t>
            </a:r>
            <a:r>
              <a:rPr lang="en-US" altLang="zh-CN" sz="2800" b="1" baseline="-25000" dirty="0">
                <a:latin typeface="Consolas" panose="020B0609020204030204" pitchFamily="49" charset="0"/>
                <a:ea typeface="宋体" panose="02010600030101010101" pitchFamily="2" charset="-122"/>
              </a:rPr>
              <a:t>10</a:t>
            </a:r>
            <a:r>
              <a:rPr lang="en-US" altLang="zh-CN" sz="2800" b="1" dirty="0">
                <a:latin typeface="Consolas" panose="020B0609020204030204" pitchFamily="49" charset="0"/>
                <a:ea typeface="宋体" panose="02010600030101010101" pitchFamily="2" charset="-122"/>
              </a:rPr>
              <a:t>  = </a:t>
            </a:r>
            <a:r>
              <a:rPr lang="en-US" altLang="zh-CN" sz="2800" b="1" dirty="0">
                <a:solidFill>
                  <a:srgbClr val="C00000"/>
                </a:solidFill>
                <a:latin typeface="Consolas" panose="020B0609020204030204" pitchFamily="49" charset="0"/>
                <a:ea typeface="宋体" panose="02010600030101010101" pitchFamily="2" charset="-122"/>
              </a:rPr>
              <a:t>1</a:t>
            </a:r>
            <a:r>
              <a:rPr lang="en-US" altLang="zh-CN" sz="2800" b="1" dirty="0">
                <a:latin typeface="Consolas" panose="020B0609020204030204" pitchFamily="49" charset="0"/>
                <a:ea typeface="宋体" panose="02010600030101010101" pitchFamily="2" charset="-122"/>
              </a:rPr>
              <a:t>1000</a:t>
            </a:r>
            <a:r>
              <a:rPr lang="en-US" altLang="zh-CN" sz="2800" b="1" baseline="-25000" dirty="0">
                <a:latin typeface="Consolas" panose="020B0609020204030204" pitchFamily="49" charset="0"/>
                <a:ea typeface="宋体" panose="02010600030101010101" pitchFamily="2" charset="-122"/>
              </a:rPr>
              <a:t>2</a:t>
            </a:r>
          </a:p>
          <a:p>
            <a:pPr>
              <a:lnSpc>
                <a:spcPct val="100000"/>
              </a:lnSpc>
              <a:buNone/>
            </a:pPr>
            <a:endParaRPr lang="en-US" altLang="zh-CN" baseline="-25000" dirty="0">
              <a:ea typeface="宋体" panose="02010600030101010101" pitchFamily="2" charset="-122"/>
            </a:endParaRPr>
          </a:p>
          <a:p>
            <a:pPr>
              <a:lnSpc>
                <a:spcPct val="150000"/>
              </a:lnSpc>
            </a:pP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baseline="-25000" dirty="0">
                <a:latin typeface="Consolas" panose="020B0609020204030204" pitchFamily="49" charset="0"/>
              </a:rPr>
              <a:t> </a:t>
            </a:r>
            <a:r>
              <a:rPr lang="zh-CN" altLang="en-US" sz="2800" b="1" baseline="-25000" dirty="0">
                <a:latin typeface="Consolas" panose="020B0609020204030204" pitchFamily="49" charset="0"/>
              </a:rPr>
              <a:t>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.000…0   [</a:t>
            </a:r>
            <a:r>
              <a:rPr lang="en-US" altLang="zh-CN" sz="2800" b="1" dirty="0"/>
              <a:t>−</a:t>
            </a: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.111…1    </a:t>
            </a:r>
            <a:r>
              <a:rPr lang="zh-CN" altLang="en-US" sz="2800" b="1" u="sng" dirty="0">
                <a:solidFill>
                  <a:srgbClr val="1387B7"/>
                </a:solidFill>
                <a:latin typeface="Consolas" panose="020B0609020204030204" pitchFamily="49" charset="0"/>
              </a:rPr>
              <a:t>两个机器零</a:t>
            </a:r>
            <a:endParaRPr lang="en-US" altLang="zh-CN" sz="2800" b="1" u="sng" dirty="0">
              <a:solidFill>
                <a:srgbClr val="1387B7"/>
              </a:solidFill>
              <a:latin typeface="Consolas" panose="020B0609020204030204" pitchFamily="49" charset="0"/>
            </a:endParaRPr>
          </a:p>
          <a:p>
            <a:pPr>
              <a:lnSpc>
                <a:spcPct val="150000"/>
              </a:lnSpc>
            </a:pPr>
            <a:r>
              <a:rPr lang="en-US" altLang="zh-CN" sz="2800" dirty="0">
                <a:latin typeface="Consolas" panose="020B0609020204030204" pitchFamily="49" charset="0"/>
              </a:rPr>
              <a:t>[+0.1111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.1111    [</a:t>
            </a:r>
            <a:r>
              <a:rPr lang="en-US" altLang="zh-CN" sz="2800" b="1" dirty="0"/>
              <a:t>−</a:t>
            </a:r>
            <a:r>
              <a:rPr lang="en-US" altLang="zh-CN" sz="2800" b="1" dirty="0">
                <a:latin typeface="Consolas" panose="020B0609020204030204" pitchFamily="49" charset="0"/>
              </a:rPr>
              <a:t>0.1111]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1</a:t>
            </a:r>
            <a:r>
              <a:rPr lang="en-US" altLang="zh-CN" sz="2800" b="1" dirty="0">
                <a:latin typeface="Consolas" panose="020B0609020204030204" pitchFamily="49" charset="0"/>
              </a:rPr>
              <a:t>.0000</a:t>
            </a:r>
          </a:p>
          <a:p>
            <a:pPr>
              <a:lnSpc>
                <a:spcPct val="150000"/>
              </a:lnSpc>
            </a:pPr>
            <a:r>
              <a:rPr lang="en-US" altLang="zh-CN" sz="2800" dirty="0">
                <a:latin typeface="Consolas" panose="020B0609020204030204" pitchFamily="49" charset="0"/>
              </a:rPr>
              <a:t>[+111011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111011   [</a:t>
            </a:r>
            <a:r>
              <a:rPr lang="en-US" altLang="zh-CN" sz="2800" b="1" dirty="0"/>
              <a:t>−</a:t>
            </a:r>
            <a:r>
              <a:rPr lang="en-US" altLang="zh-CN" sz="2800" b="1" dirty="0">
                <a:latin typeface="Consolas" panose="020B0609020204030204" pitchFamily="49" charset="0"/>
              </a:rPr>
              <a:t>111011]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000100</a:t>
            </a:r>
          </a:p>
          <a:p>
            <a:pPr eaLnBrk="1" hangingPunct="1"/>
            <a:endParaRPr lang="en-US"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p:nvPr/>
        </p:nvGrpSpPr>
        <p:grpSpPr bwMode="auto">
          <a:xfrm>
            <a:off x="3178215" y="1600531"/>
            <a:ext cx="5545138" cy="1520825"/>
            <a:chOff x="0" y="0"/>
            <a:chExt cx="3493" cy="958"/>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1387B7"/>
                  </a:solidFill>
                  <a:effectLst>
                    <a:outerShdw blurRad="38100" dist="38100" dir="2700000" algn="tl">
                      <a:srgbClr val="C0C0C0"/>
                    </a:outerShdw>
                  </a:effectLst>
                  <a:latin typeface="Tahoma" panose="020B0604030504040204" pitchFamily="34" charset="0"/>
                </a:rPr>
                <a:t>反</a:t>
              </a:r>
              <a:r>
                <a:rPr lang="en-US" sz="2400" b="1" dirty="0">
                  <a:solidFill>
                    <a:srgbClr val="1387B7"/>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0≤X&lt;2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n+1</a:t>
              </a:r>
              <a:r>
                <a:rPr lang="zh-CN" altLang="en-US" sz="2400" b="1" dirty="0">
                  <a:solidFill>
                    <a:srgbClr val="1387B7"/>
                  </a:solidFill>
                  <a:effectLst>
                    <a:outerShdw blurRad="38100" dist="38100" dir="2700000" algn="tl">
                      <a:srgbClr val="C0C0C0"/>
                    </a:outerShdw>
                  </a:effectLst>
                  <a:latin typeface="Tahoma" panose="020B0604030504040204" pitchFamily="34" charset="0"/>
                </a:rPr>
                <a:t>－</a:t>
              </a:r>
              <a:r>
                <a:rPr lang="en-US" sz="2400" b="1" dirty="0">
                  <a:solidFill>
                    <a:srgbClr val="1387B7"/>
                  </a:solidFill>
                  <a:effectLst>
                    <a:outerShdw blurRad="38100" dist="38100" dir="2700000" algn="tl">
                      <a:srgbClr val="C0C0C0"/>
                    </a:outerShdw>
                  </a:effectLst>
                  <a:latin typeface="Tahoma" panose="020B0604030504040204" pitchFamily="34" charset="0"/>
                </a:rPr>
                <a:t>1+X    -2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 </a:t>
              </a:r>
              <a:r>
                <a:rPr lang="en-US" sz="1800" b="1" dirty="0">
                  <a:solidFill>
                    <a:srgbClr val="1387B7"/>
                  </a:solidFill>
                  <a:effectLst>
                    <a:outerShdw blurRad="38100" dist="38100" dir="2700000" algn="tl">
                      <a:srgbClr val="C0C0C0"/>
                    </a:outerShdw>
                  </a:effectLst>
                  <a:latin typeface="Tahoma" panose="020B0604030504040204" pitchFamily="34" charset="0"/>
                </a:rPr>
                <a:t>&lt; </a:t>
              </a: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en-US" sz="1800" b="1" dirty="0">
                  <a:solidFill>
                    <a:srgbClr val="1387B7"/>
                  </a:solidFill>
                  <a:effectLst>
                    <a:outerShdw blurRad="38100" dist="38100" dir="2700000" algn="tl">
                      <a:srgbClr val="C0C0C0"/>
                    </a:outerShdw>
                  </a:effectLst>
                  <a:latin typeface="Tahoma" panose="020B0604030504040204" pitchFamily="34" charset="0"/>
                </a:rPr>
                <a:t>≤ </a:t>
              </a:r>
              <a:r>
                <a:rPr lang="en-US" sz="2400" b="1" dirty="0">
                  <a:solidFill>
                    <a:srgbClr val="1387B7"/>
                  </a:solidFill>
                  <a:effectLst>
                    <a:outerShdw blurRad="38100" dist="38100" dir="2700000" algn="tl">
                      <a:srgbClr val="C0C0C0"/>
                    </a:outerShdw>
                  </a:effectLst>
                  <a:latin typeface="Tahoma" panose="020B0604030504040204" pitchFamily="34" charset="0"/>
                </a:rPr>
                <a:t>0</a:t>
              </a:r>
            </a:p>
          </p:txBody>
        </p:sp>
        <p:sp>
          <p:nvSpPr>
            <p:cNvPr id="8" name="AutoShape 6"/>
            <p:cNvSpPr/>
            <p:nvPr/>
          </p:nvSpPr>
          <p:spPr bwMode="auto">
            <a:xfrm>
              <a:off x="839" y="184"/>
              <a:ext cx="45" cy="681"/>
            </a:xfrm>
            <a:prstGeom prst="leftBrace">
              <a:avLst>
                <a:gd name="adj1" fmla="val 126111"/>
                <a:gd name="adj2" fmla="val 50000"/>
              </a:avLst>
            </a:pr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1387B7"/>
                </a:solidFill>
              </a:endParaRPr>
            </a:p>
          </p:txBody>
        </p:sp>
      </p:grpSp>
      <p:grpSp>
        <p:nvGrpSpPr>
          <p:cNvPr id="9" name="Group 7"/>
          <p:cNvGrpSpPr/>
          <p:nvPr/>
        </p:nvGrpSpPr>
        <p:grpSpPr bwMode="auto">
          <a:xfrm>
            <a:off x="3178215" y="3657932"/>
            <a:ext cx="5545138" cy="1503363"/>
            <a:chOff x="0" y="0"/>
            <a:chExt cx="3493" cy="947"/>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C00000"/>
                  </a:solidFill>
                  <a:effectLst>
                    <a:outerShdw blurRad="38100" dist="38100" dir="2700000" algn="tl">
                      <a:srgbClr val="C0C0C0"/>
                    </a:outerShdw>
                  </a:effectLst>
                  <a:latin typeface="Tahoma" panose="020B0604030504040204" pitchFamily="34" charset="0"/>
                </a:rPr>
                <a:t>反</a:t>
              </a:r>
              <a:r>
                <a:rPr lang="en-US" sz="2400" b="1" dirty="0">
                  <a:solidFill>
                    <a:srgbClr val="C00000"/>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2 - 2</a:t>
              </a:r>
              <a:r>
                <a:rPr lang="zh-CN" altLang="en-US" sz="2400" b="1" baseline="50000" dirty="0">
                  <a:solidFill>
                    <a:srgbClr val="C00000"/>
                  </a:solidFill>
                  <a:effectLst>
                    <a:outerShdw blurRad="38100" dist="38100" dir="2700000" algn="tl">
                      <a:srgbClr val="C0C0C0"/>
                    </a:outerShdw>
                  </a:effectLst>
                  <a:latin typeface="Tahoma" panose="020B0604030504040204" pitchFamily="34" charset="0"/>
                </a:rPr>
                <a:t>－</a:t>
              </a:r>
              <a:r>
                <a:rPr lang="en-US" sz="2400" b="1" baseline="50000" dirty="0" err="1">
                  <a:solidFill>
                    <a:srgbClr val="C00000"/>
                  </a:solidFill>
                  <a:effectLst>
                    <a:outerShdw blurRad="38100" dist="38100" dir="2700000" algn="tl">
                      <a:srgbClr val="C0C0C0"/>
                    </a:outerShdw>
                  </a:effectLst>
                  <a:latin typeface="Tahoma" panose="020B0604030504040204" pitchFamily="34" charset="0"/>
                </a:rPr>
                <a:t>n</a:t>
              </a:r>
              <a:r>
                <a:rPr lang="en-US" sz="2400" b="1" dirty="0" err="1">
                  <a:solidFill>
                    <a:srgbClr val="C00000"/>
                  </a:solidFill>
                  <a:effectLst>
                    <a:outerShdw blurRad="38100" dist="38100" dir="2700000" algn="tl">
                      <a:srgbClr val="C0C0C0"/>
                    </a:outerShdw>
                  </a:effectLst>
                  <a:latin typeface="Tahoma" panose="020B0604030504040204" pitchFamily="34" charset="0"/>
                </a:rPr>
                <a:t>+X</a:t>
              </a:r>
              <a:r>
                <a:rPr lang="en-US" sz="2400" b="1" dirty="0">
                  <a:solidFill>
                    <a:srgbClr val="C00000"/>
                  </a:solidFill>
                  <a:effectLst>
                    <a:outerShdw blurRad="38100" dist="38100" dir="2700000" algn="tl">
                      <a:srgbClr val="C0C0C0"/>
                    </a:outerShdw>
                  </a:effectLst>
                  <a:latin typeface="Tahoma" panose="020B0604030504040204" pitchFamily="34" charset="0"/>
                </a:rPr>
                <a:t>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p>
          </p:txBody>
        </p:sp>
        <p:sp>
          <p:nvSpPr>
            <p:cNvPr id="12" name="AutoShape 10"/>
            <p:cNvSpPr/>
            <p:nvPr/>
          </p:nvSpPr>
          <p:spPr bwMode="auto">
            <a:xfrm>
              <a:off x="839" y="184"/>
              <a:ext cx="45" cy="681"/>
            </a:xfrm>
            <a:prstGeom prst="leftBrace">
              <a:avLst>
                <a:gd name="adj1" fmla="val 126111"/>
                <a:gd name="adj2" fmla="val 50000"/>
              </a:avLst>
            </a:prstGeom>
            <a:noFill/>
            <a:ln w="9525">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定点小数  </a:t>
            </a:r>
            <a:r>
              <a:rPr lang="en-US" altLang="zh-CN" dirty="0"/>
              <a:t>-1&lt;x&lt;=0</a:t>
            </a:r>
            <a:r>
              <a:rPr lang="zh-CN" altLang="en-US" dirty="0"/>
              <a:t>时  </a:t>
            </a:r>
          </a:p>
          <a:p>
            <a:pPr lvl="1" eaLnBrk="1" hangingPunct="1">
              <a:lnSpc>
                <a:spcPct val="15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lnSpc>
                <a:spcPct val="150000"/>
              </a:lnSpc>
            </a:pPr>
            <a:r>
              <a:rPr lang="en-US" altLang="zh-CN" sz="2200" b="1" dirty="0">
                <a:solidFill>
                  <a:srgbClr val="1387B7"/>
                </a:solidFill>
              </a:rPr>
              <a:t>[x]</a:t>
            </a:r>
            <a:r>
              <a:rPr lang="zh-CN" altLang="en-US" sz="2200" b="1" baseline="-25000" dirty="0">
                <a:solidFill>
                  <a:srgbClr val="1387B7"/>
                </a:solidFill>
              </a:rPr>
              <a:t>反</a:t>
            </a:r>
            <a:r>
              <a:rPr lang="en-US" altLang="zh-CN" sz="2200" b="1" dirty="0">
                <a:solidFill>
                  <a:srgbClr val="1387B7"/>
                </a:solidFill>
              </a:rPr>
              <a:t>+|x|=1.11</a:t>
            </a:r>
            <a:r>
              <a:rPr lang="en-US" altLang="zh-CN" sz="2200" b="1" dirty="0">
                <a:solidFill>
                  <a:srgbClr val="1387B7"/>
                </a:solidFill>
                <a:latin typeface="宋体" panose="02010600030101010101" pitchFamily="2" charset="-122"/>
              </a:rPr>
              <a:t>…</a:t>
            </a:r>
            <a:r>
              <a:rPr lang="en-US" altLang="zh-CN" sz="2200" b="1" dirty="0">
                <a:solidFill>
                  <a:srgbClr val="1387B7"/>
                </a:solidFill>
              </a:rPr>
              <a:t>1</a:t>
            </a:r>
          </a:p>
          <a:p>
            <a:pPr lvl="1" eaLnBrk="1" hangingPunct="1">
              <a:lnSpc>
                <a:spcPct val="150000"/>
              </a:lnSpc>
              <a:buNone/>
            </a:pPr>
            <a:r>
              <a:rPr lang="en-US" altLang="zh-CN" sz="2200" dirty="0"/>
              <a:t>                 =10.00</a:t>
            </a:r>
            <a:r>
              <a:rPr lang="en-US" altLang="zh-CN" sz="2200" dirty="0">
                <a:latin typeface="宋体" panose="02010600030101010101" pitchFamily="2" charset="-122"/>
              </a:rPr>
              <a:t>…</a:t>
            </a:r>
            <a:r>
              <a:rPr lang="en-US" altLang="zh-CN" sz="2200" dirty="0"/>
              <a:t>0 - 0.00</a:t>
            </a:r>
            <a:r>
              <a:rPr lang="en-US" altLang="zh-CN" sz="2200" dirty="0">
                <a:latin typeface="宋体" panose="02010600030101010101" pitchFamily="2" charset="-122"/>
              </a:rPr>
              <a:t>…</a:t>
            </a:r>
            <a:r>
              <a:rPr lang="en-US" altLang="zh-CN" sz="2200" dirty="0"/>
              <a:t>1</a:t>
            </a:r>
          </a:p>
          <a:p>
            <a:pPr lvl="1" eaLnBrk="1" hangingPunct="1">
              <a:lnSpc>
                <a:spcPct val="150000"/>
              </a:lnSpc>
              <a:buNone/>
            </a:pPr>
            <a:r>
              <a:rPr lang="en-US" altLang="zh-CN" sz="2200" dirty="0"/>
              <a:t>                 =2-2</a:t>
            </a:r>
            <a:r>
              <a:rPr lang="en-US" altLang="zh-CN" sz="2200" baseline="50000" dirty="0"/>
              <a:t>-n</a:t>
            </a:r>
          </a:p>
          <a:p>
            <a:pPr eaLnBrk="1" hangingPunct="1">
              <a:lnSpc>
                <a:spcPct val="15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p>
          <a:p>
            <a:pPr eaLnBrk="1" hangingPunct="1">
              <a:lnSpc>
                <a:spcPct val="150000"/>
              </a:lnSpc>
            </a:pPr>
            <a:r>
              <a:rPr lang="zh-CN" altLang="en-US" dirty="0"/>
              <a:t>定点整数证明方法相同</a:t>
            </a:r>
            <a:endParaRPr lang="en-US" altLang="zh-CN" dirty="0"/>
          </a:p>
          <a:p>
            <a:pPr>
              <a:lnSpc>
                <a:spcPct val="130000"/>
              </a:lnSpc>
            </a:pP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反码特性</a:t>
            </a:r>
          </a:p>
        </p:txBody>
      </p:sp>
      <p:sp>
        <p:nvSpPr>
          <p:cNvPr id="3" name="内容占位符 2"/>
          <p:cNvSpPr>
            <a:spLocks noGrp="1"/>
          </p:cNvSpPr>
          <p:nvPr>
            <p:ph idx="1"/>
          </p:nvPr>
        </p:nvSpPr>
        <p:spPr/>
        <p:txBody>
          <a:bodyPr/>
          <a:lstStyle/>
          <a:p>
            <a:pPr>
              <a:lnSpc>
                <a:spcPct val="150000"/>
              </a:lnSpc>
            </a:pPr>
            <a:r>
              <a:rPr lang="zh-CN" altLang="en-US" b="1" dirty="0"/>
              <a:t>表示区间与原码一致</a:t>
            </a:r>
            <a:endParaRPr lang="en-US" altLang="zh-CN" b="1" dirty="0"/>
          </a:p>
          <a:p>
            <a:pPr>
              <a:lnSpc>
                <a:spcPct val="150000"/>
              </a:lnSpc>
            </a:pPr>
            <a:r>
              <a:rPr lang="zh-CN" altLang="en-US" b="1" dirty="0"/>
              <a:t>两个机器零</a:t>
            </a:r>
            <a:endParaRPr lang="en-US" altLang="zh-CN" b="1" dirty="0"/>
          </a:p>
          <a:p>
            <a:pPr>
              <a:lnSpc>
                <a:spcPct val="150000"/>
              </a:lnSpc>
            </a:pPr>
            <a:r>
              <a:rPr lang="zh-CN" altLang="en-US" b="1" dirty="0"/>
              <a:t>运算仍然很复杂</a:t>
            </a:r>
            <a:endParaRPr lang="en-US" altLang="zh-CN" b="1" dirty="0"/>
          </a:p>
          <a:p>
            <a:pPr lvl="1">
              <a:lnSpc>
                <a:spcPct val="150000"/>
              </a:lnSpc>
            </a:pPr>
            <a:r>
              <a:rPr lang="zh-CN" altLang="en-US" sz="2400" dirty="0"/>
              <a:t>相加时需将符号位的进位增加到最低有效位上</a:t>
            </a:r>
            <a:endParaRPr lang="en-US" altLang="zh-CN" sz="2400" dirty="0"/>
          </a:p>
          <a:p>
            <a:pPr>
              <a:lnSpc>
                <a:spcPct val="150000"/>
              </a:lnSpc>
            </a:pPr>
            <a:r>
              <a:rPr lang="zh-CN" altLang="en-US" b="1" dirty="0"/>
              <a:t>求反用逻辑门容易实现</a:t>
            </a:r>
            <a:endParaRPr lang="en-US" altLang="zh-CN" b="1" dirty="0"/>
          </a:p>
          <a:p>
            <a:pPr marL="457200" lvl="1" indent="0">
              <a:lnSpc>
                <a:spcPct val="150000"/>
              </a:lnSpc>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grpSp>
        <p:nvGrpSpPr>
          <p:cNvPr id="16" name="Group 59"/>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p>
          </p:txBody>
        </p:sp>
      </p:grpSp>
      <p:grpSp>
        <p:nvGrpSpPr>
          <p:cNvPr id="26" name="Group 69"/>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nvGrpSpPr>
          <p:cNvPr id="43" name="Group 86"/>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0">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同余的概念</a:t>
            </a:r>
            <a:endParaRPr lang="zh-CN" altLang="en-US" dirty="0"/>
          </a:p>
        </p:txBody>
      </p:sp>
      <p:sp>
        <p:nvSpPr>
          <p:cNvPr id="3" name="内容占位符 2"/>
          <p:cNvSpPr>
            <a:spLocks noGrp="1"/>
          </p:cNvSpPr>
          <p:nvPr>
            <p:ph idx="1"/>
          </p:nvPr>
        </p:nvSpPr>
        <p:spPr>
          <a:xfrm>
            <a:off x="487822" y="942764"/>
            <a:ext cx="11370502" cy="5637024"/>
          </a:xfrm>
        </p:spPr>
        <p:txBody>
          <a:bodyPr/>
          <a:lstStyle/>
          <a:p>
            <a:pPr>
              <a:lnSpc>
                <a:spcPct val="150000"/>
              </a:lnSpc>
            </a:pPr>
            <a:r>
              <a:rPr lang="zh-CN" altLang="en-US" dirty="0"/>
              <a:t>两整数</a:t>
            </a:r>
            <a:r>
              <a:rPr lang="en-US" altLang="zh-CN" dirty="0"/>
              <a:t>a</a:t>
            </a:r>
            <a:r>
              <a:rPr lang="zh-CN" altLang="en-US" dirty="0"/>
              <a:t>和</a:t>
            </a:r>
            <a:r>
              <a:rPr lang="en-US" altLang="zh-CN" dirty="0"/>
              <a:t>b</a:t>
            </a:r>
            <a:r>
              <a:rPr lang="zh-CN" altLang="en-US" dirty="0"/>
              <a:t>，若用整数</a:t>
            </a:r>
            <a:r>
              <a:rPr lang="en-US" altLang="zh-CN" dirty="0"/>
              <a:t>m</a:t>
            </a:r>
            <a:r>
              <a:rPr lang="zh-CN" altLang="en-US" dirty="0"/>
              <a:t>去除，如余数相同就称</a:t>
            </a:r>
            <a:r>
              <a:rPr lang="en-US" altLang="zh-CN" dirty="0" err="1">
                <a:solidFill>
                  <a:srgbClr val="18978B"/>
                </a:solidFill>
              </a:rPr>
              <a:t>a,b</a:t>
            </a:r>
            <a:r>
              <a:rPr lang="zh-CN" altLang="en-US" dirty="0">
                <a:solidFill>
                  <a:srgbClr val="18978B"/>
                </a:solidFill>
              </a:rPr>
              <a:t>对模</a:t>
            </a:r>
            <a:r>
              <a:rPr lang="en-US" altLang="zh-CN" dirty="0">
                <a:solidFill>
                  <a:srgbClr val="18978B"/>
                </a:solidFill>
              </a:rPr>
              <a:t>m</a:t>
            </a:r>
            <a:r>
              <a:rPr lang="zh-CN" altLang="en-US" dirty="0">
                <a:solidFill>
                  <a:srgbClr val="18978B"/>
                </a:solidFill>
              </a:rPr>
              <a:t>同余</a:t>
            </a:r>
            <a:r>
              <a:rPr lang="en-US" altLang="zh-CN" dirty="0"/>
              <a:t>,</a:t>
            </a:r>
            <a:r>
              <a:rPr lang="zh-CN" altLang="en-US" dirty="0"/>
              <a:t>记作：</a:t>
            </a:r>
            <a:endParaRPr lang="en-US" altLang="zh-CN" dirty="0"/>
          </a:p>
          <a:p>
            <a:pPr marL="0" indent="0" algn="ctr">
              <a:lnSpc>
                <a:spcPct val="150000"/>
              </a:lnSpc>
              <a:buNone/>
            </a:pPr>
            <a:r>
              <a:rPr lang="en-US" altLang="zh-CN" sz="2800" b="1" dirty="0">
                <a:solidFill>
                  <a:srgbClr val="000099"/>
                </a:solidFill>
              </a:rPr>
              <a:t>a ≡ b  (mod m)     </a:t>
            </a:r>
            <a:r>
              <a:rPr lang="zh-CN" altLang="en-US" sz="2800" b="1" dirty="0">
                <a:solidFill>
                  <a:srgbClr val="000099"/>
                </a:solidFill>
              </a:rPr>
              <a:t>模为</a:t>
            </a:r>
            <a:r>
              <a:rPr lang="en-US" altLang="zh-CN" sz="2800" b="1" dirty="0">
                <a:solidFill>
                  <a:srgbClr val="000099"/>
                </a:solidFill>
              </a:rPr>
              <a:t>m </a:t>
            </a:r>
          </a:p>
          <a:p>
            <a:pPr eaLnBrk="1" hangingPunct="1">
              <a:lnSpc>
                <a:spcPct val="200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C00000"/>
                </a:solidFill>
              </a:rPr>
              <a:t>12</a:t>
            </a:r>
            <a:r>
              <a:rPr lang="en-US" altLang="zh-CN" sz="2800" dirty="0"/>
              <a:t>+9</a:t>
            </a:r>
            <a:r>
              <a:rPr lang="en-US" altLang="zh-CN" sz="2800" dirty="0">
                <a:solidFill>
                  <a:srgbClr val="000099"/>
                </a:solidFill>
              </a:rPr>
              <a:t> ≡ </a:t>
            </a:r>
            <a:r>
              <a:rPr lang="en-US" altLang="zh-CN" sz="2800" dirty="0">
                <a:solidFill>
                  <a:srgbClr val="C00000"/>
                </a:solidFill>
              </a:rPr>
              <a:t>24</a:t>
            </a:r>
            <a:r>
              <a:rPr lang="en-US" altLang="zh-CN" sz="2800" dirty="0"/>
              <a:t>+9</a:t>
            </a:r>
            <a:r>
              <a:rPr lang="en-US" altLang="zh-CN" sz="2800" dirty="0">
                <a:solidFill>
                  <a:srgbClr val="000099"/>
                </a:solidFill>
              </a:rPr>
              <a:t> ≡ </a:t>
            </a:r>
            <a:r>
              <a:rPr lang="en-US" altLang="zh-CN" sz="2800" dirty="0">
                <a:solidFill>
                  <a:srgbClr val="C00000"/>
                </a:solidFill>
              </a:rPr>
              <a:t>36</a:t>
            </a:r>
            <a:r>
              <a:rPr lang="en-US" altLang="zh-CN" sz="2800" dirty="0"/>
              <a:t>+9</a:t>
            </a:r>
          </a:p>
          <a:p>
            <a:pPr eaLnBrk="1" hangingPunct="1">
              <a:lnSpc>
                <a:spcPct val="200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C0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p>
        </p:txBody>
      </p:sp>
      <p:sp>
        <p:nvSpPr>
          <p:cNvPr id="3" name="内容占位符 2"/>
          <p:cNvSpPr>
            <a:spLocks noGrp="1"/>
          </p:cNvSpPr>
          <p:nvPr>
            <p:ph idx="1"/>
          </p:nvPr>
        </p:nvSpPr>
        <p:spPr/>
        <p:txBody>
          <a:bodyPr/>
          <a:lstStyle/>
          <a:p>
            <a:pPr eaLnBrk="1" hangingPunct="1"/>
            <a:r>
              <a:rPr lang="en-US" altLang="zh-CN" dirty="0"/>
              <a:t>7+(-3)</a:t>
            </a:r>
          </a:p>
          <a:p>
            <a:pPr marL="0" indent="0" eaLnBrk="1" hangingPunct="1">
              <a:buNone/>
            </a:pPr>
            <a:r>
              <a:rPr lang="en-US" altLang="zh-CN" dirty="0"/>
              <a:t>          =7+(</a:t>
            </a:r>
            <a:r>
              <a:rPr lang="en-US" altLang="zh-CN" dirty="0">
                <a:solidFill>
                  <a:srgbClr val="FF0000"/>
                </a:solidFill>
              </a:rPr>
              <a:t>12</a:t>
            </a:r>
            <a:r>
              <a:rPr lang="en-US" altLang="zh-CN" dirty="0"/>
              <a:t>-3)</a:t>
            </a:r>
          </a:p>
          <a:p>
            <a:pPr marL="0" indent="0" eaLnBrk="1" hangingPunct="1">
              <a:buNone/>
            </a:pPr>
            <a:r>
              <a:rPr lang="en-US" altLang="zh-CN" dirty="0"/>
              <a:t>          =7+9</a:t>
            </a:r>
          </a:p>
          <a:p>
            <a:pPr marL="0" indent="0" eaLnBrk="1" hangingPunct="1">
              <a:buNone/>
            </a:pPr>
            <a:r>
              <a:rPr lang="en-US" altLang="zh-CN" dirty="0"/>
              <a:t>          =16</a:t>
            </a:r>
          </a:p>
          <a:p>
            <a:pPr marL="0" indent="0" eaLnBrk="1" hangingPunct="1">
              <a:buNone/>
            </a:pPr>
            <a:r>
              <a:rPr lang="en-US" altLang="zh-CN" dirty="0"/>
              <a:t>          =4</a:t>
            </a:r>
          </a:p>
          <a:p>
            <a:pPr eaLnBrk="1" hangingPunct="1">
              <a:lnSpc>
                <a:spcPct val="150000"/>
              </a:lnSpc>
            </a:pPr>
            <a:r>
              <a:rPr lang="zh-CN" altLang="en-US" b="1" dirty="0"/>
              <a:t>表示负数时可用</a:t>
            </a:r>
            <a:r>
              <a:rPr lang="zh-CN" altLang="en-US" b="1" dirty="0">
                <a:solidFill>
                  <a:srgbClr val="1387B7"/>
                </a:solidFill>
              </a:rPr>
              <a:t>模</a:t>
            </a:r>
            <a:r>
              <a:rPr lang="zh-CN" altLang="en-US" b="1" dirty="0"/>
              <a:t>的性质转换成正数</a:t>
            </a:r>
            <a:endParaRPr lang="en-US" altLang="zh-CN" b="1" dirty="0"/>
          </a:p>
          <a:p>
            <a:pPr eaLnBrk="1" hangingPunct="1">
              <a:lnSpc>
                <a:spcPct val="150000"/>
              </a:lnSpc>
            </a:pPr>
            <a:r>
              <a:rPr lang="zh-CN" altLang="en-US" b="1" dirty="0"/>
              <a:t>即可将运算中的</a:t>
            </a:r>
            <a:r>
              <a:rPr lang="zh-CN" altLang="en-US" b="1" dirty="0">
                <a:solidFill>
                  <a:srgbClr val="1387B7"/>
                </a:solidFill>
              </a:rPr>
              <a:t>减法变成加法</a:t>
            </a:r>
            <a:r>
              <a:rPr lang="zh-CN" altLang="en-US" b="1" dirty="0"/>
              <a:t>运算</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补码公式</a:t>
            </a:r>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solidFill>
                  <a:srgbClr val="C00000"/>
                </a:solidFill>
              </a:rPr>
              <a:t>模</a:t>
            </a:r>
            <a:r>
              <a:rPr lang="zh-CN" altLang="en-US" b="1" dirty="0"/>
              <a:t>：</a:t>
            </a:r>
            <a:r>
              <a:rPr lang="zh-CN" altLang="en-US" b="1" dirty="0">
                <a:solidFill>
                  <a:srgbClr val="1387B7"/>
                </a:solidFill>
              </a:rPr>
              <a:t>符号位进位位的权值</a:t>
            </a:r>
            <a:endParaRPr lang="en-US" altLang="zh-CN" b="1" dirty="0">
              <a:solidFill>
                <a:srgbClr val="1387B7"/>
              </a:solidFill>
            </a:endParaRPr>
          </a:p>
          <a:p>
            <a:pPr>
              <a:lnSpc>
                <a:spcPct val="150000"/>
              </a:lnSpc>
            </a:pPr>
            <a:r>
              <a:rPr lang="zh-CN" altLang="en-US" dirty="0"/>
              <a:t>真值为正数，补码与原码相同</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p:nvPr>
            <p:custDataLst>
              <p:tags r:id="rId1"/>
            </p:custDataLst>
          </p:nvPr>
        </p:nvGrpSpPr>
        <p:grpSpPr bwMode="auto">
          <a:xfrm>
            <a:off x="3321089" y="2893346"/>
            <a:ext cx="5545138" cy="1503362"/>
            <a:chOff x="0" y="0"/>
            <a:chExt cx="3493" cy="947"/>
          </a:xfrm>
        </p:grpSpPr>
        <p:sp>
          <p:nvSpPr>
            <p:cNvPr id="5" name="Text Box 5"/>
            <p:cNvSpPr txBox="1">
              <a:spLocks noChangeArrowheads="1"/>
            </p:cNvSpPr>
            <p:nvPr>
              <p:custDataLst>
                <p:tags r:id="rId6"/>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p>
          </p:txBody>
        </p:sp>
        <p:sp>
          <p:nvSpPr>
            <p:cNvPr id="6" name="Text Box 6"/>
            <p:cNvSpPr txBox="1">
              <a:spLocks noChangeArrowheads="1"/>
            </p:cNvSpPr>
            <p:nvPr>
              <p:custDataLst>
                <p:tags r:id="rId7"/>
              </p:custDataLst>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p>
          </p:txBody>
        </p:sp>
        <p:sp>
          <p:nvSpPr>
            <p:cNvPr id="7" name="AutoShape 7"/>
            <p:cNvSpPr/>
            <p:nvPr>
              <p:custDataLst>
                <p:tags r:id="rId8"/>
              </p:custDataLst>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p:nvPr>
            <p:custDataLst>
              <p:tags r:id="rId2"/>
            </p:custDataLst>
          </p:nvPr>
        </p:nvGrpSpPr>
        <p:grpSpPr bwMode="auto">
          <a:xfrm>
            <a:off x="3321089" y="4755862"/>
            <a:ext cx="5545137" cy="1606549"/>
            <a:chOff x="0" y="0"/>
            <a:chExt cx="3493" cy="1012"/>
          </a:xfrm>
        </p:grpSpPr>
        <p:sp>
          <p:nvSpPr>
            <p:cNvPr id="9" name="Text Box 9"/>
            <p:cNvSpPr txBox="1">
              <a:spLocks noChangeArrowheads="1"/>
            </p:cNvSpPr>
            <p:nvPr>
              <p:custDataLst>
                <p:tags r:id="rId3"/>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0" name="Text Box 10"/>
            <p:cNvSpPr txBox="1">
              <a:spLocks noChangeArrowheads="1"/>
            </p:cNvSpPr>
            <p:nvPr>
              <p:custDataLst>
                <p:tags r:id="rId4"/>
              </p:custDataLst>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p>
          </p:txBody>
        </p:sp>
        <p:sp>
          <p:nvSpPr>
            <p:cNvPr id="11" name="AutoShape 11"/>
            <p:cNvSpPr/>
            <p:nvPr>
              <p:custDataLst>
                <p:tags r:id="rId5"/>
              </p:custDataLst>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补码与反码的关系</a:t>
            </a:r>
            <a:endParaRPr lang="zh-CN" altLang="en-US" dirty="0"/>
          </a:p>
        </p:txBody>
      </p:sp>
      <p:sp>
        <p:nvSpPr>
          <p:cNvPr id="4" name="内容占位符 5"/>
          <p:cNvSpPr>
            <a:spLocks noGrp="1"/>
          </p:cNvSpPr>
          <p:nvPr>
            <p:ph idx="1"/>
          </p:nvPr>
        </p:nvSpPr>
        <p:spPr>
          <a:xfrm>
            <a:off x="1973516" y="1268884"/>
            <a:ext cx="4104456" cy="5040312"/>
          </a:xfrm>
        </p:spPr>
        <p:txBody>
          <a:bodyPr/>
          <a:lstStyle/>
          <a:p>
            <a:pPr eaLnBrk="1" hangingPunct="1">
              <a:lnSpc>
                <a:spcPct val="150000"/>
              </a:lnSpc>
              <a:buNone/>
            </a:pPr>
            <a:r>
              <a:rPr lang="zh-CN" altLang="en-US" sz="2800" b="1" dirty="0"/>
              <a:t>定点小数</a:t>
            </a:r>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反</a:t>
            </a:r>
            <a:r>
              <a:rPr lang="en-US" altLang="zh-CN" sz="2800" dirty="0"/>
              <a:t>=2</a:t>
            </a:r>
            <a:r>
              <a:rPr lang="en-US" altLang="zh-CN" sz="2800" dirty="0">
                <a:solidFill>
                  <a:srgbClr val="FF0000"/>
                </a:solidFill>
              </a:rPr>
              <a:t>-2</a:t>
            </a:r>
            <a:r>
              <a:rPr lang="en-US" altLang="zh-CN" sz="2800" baseline="50000" dirty="0">
                <a:solidFill>
                  <a:srgbClr val="FF0000"/>
                </a:solidFill>
              </a:rPr>
              <a:t>-n</a:t>
            </a:r>
            <a:r>
              <a:rPr lang="en-US" altLang="zh-CN" sz="2800" dirty="0"/>
              <a:t>+x</a:t>
            </a:r>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补</a:t>
            </a:r>
            <a:r>
              <a:rPr lang="en-US" altLang="zh-CN" sz="2800" dirty="0"/>
              <a:t>=2+x</a:t>
            </a:r>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rgbClr val="FF0000"/>
                </a:solidFill>
              </a:rPr>
              <a:t>2</a:t>
            </a:r>
            <a:r>
              <a:rPr lang="en-US" altLang="zh-CN" sz="2800" baseline="50000" dirty="0">
                <a:solidFill>
                  <a:srgbClr val="FF0000"/>
                </a:solidFill>
              </a:rPr>
              <a:t>-n</a:t>
            </a:r>
          </a:p>
          <a:p>
            <a:pPr>
              <a:lnSpc>
                <a:spcPct val="150000"/>
              </a:lnSpc>
            </a:pPr>
            <a:endParaRPr lang="zh-CN" altLang="en-US" dirty="0"/>
          </a:p>
        </p:txBody>
      </p:sp>
      <p:sp>
        <p:nvSpPr>
          <p:cNvPr id="5" name="内容占位符 6"/>
          <p:cNvSpPr txBox="1"/>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b="1" dirty="0"/>
              <a:t>整数</a:t>
            </a:r>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反</a:t>
            </a:r>
            <a:r>
              <a:rPr lang="en-US" altLang="zh-CN" dirty="0"/>
              <a:t>=2</a:t>
            </a:r>
            <a:r>
              <a:rPr lang="en-US" altLang="zh-CN" baseline="50000" dirty="0"/>
              <a:t>n+1</a:t>
            </a:r>
            <a:r>
              <a:rPr lang="en-US" altLang="zh-CN" dirty="0">
                <a:solidFill>
                  <a:srgbClr val="FF0000"/>
                </a:solidFill>
              </a:rPr>
              <a:t>-1</a:t>
            </a:r>
            <a:r>
              <a:rPr lang="en-US" altLang="zh-CN" dirty="0"/>
              <a:t>+x</a:t>
            </a:r>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补</a:t>
            </a:r>
            <a:r>
              <a:rPr lang="en-US" altLang="zh-CN" dirty="0"/>
              <a:t>=2</a:t>
            </a:r>
            <a:r>
              <a:rPr lang="en-US" altLang="zh-CN" baseline="50000" dirty="0"/>
              <a:t>n+1</a:t>
            </a:r>
            <a:r>
              <a:rPr lang="en-US" altLang="zh-CN" dirty="0"/>
              <a:t>+x</a:t>
            </a:r>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rgbClr val="FF0000"/>
                </a:solidFill>
              </a:rPr>
              <a:t>1</a:t>
            </a: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b="1" dirty="0">
                <a:latin typeface="微软雅黑" panose="020B0503020204020204" pitchFamily="34" charset="-122"/>
                <a:ea typeface="微软雅黑" panose="020B0503020204020204" pitchFamily="34" charset="-122"/>
              </a:rPr>
              <a:t>当</a:t>
            </a:r>
            <a:r>
              <a:rPr lang="en-US" altLang="zh-CN" sz="2600" b="1" dirty="0">
                <a:latin typeface="微软雅黑" panose="020B0503020204020204" pitchFamily="34" charset="-122"/>
                <a:ea typeface="微软雅黑" panose="020B0503020204020204" pitchFamily="34" charset="-122"/>
              </a:rPr>
              <a:t>X</a:t>
            </a:r>
            <a:r>
              <a:rPr lang="zh-CN" altLang="en-US" sz="2600" b="1" dirty="0">
                <a:latin typeface="微软雅黑" panose="020B0503020204020204" pitchFamily="34" charset="-122"/>
                <a:ea typeface="微软雅黑" panose="020B0503020204020204" pitchFamily="34" charset="-122"/>
              </a:rPr>
              <a:t>为负数时，补码等于反码末位加</a:t>
            </a:r>
            <a:r>
              <a:rPr lang="en-US" altLang="zh-CN" sz="2600" b="1" dirty="0">
                <a:latin typeface="微软雅黑" panose="020B0503020204020204" pitchFamily="34" charset="-122"/>
                <a:ea typeface="微软雅黑" panose="020B0503020204020204" pitchFamily="34"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defRPr/>
            </a:pPr>
            <a:r>
              <a:rPr lang="en-US" altLang="zh-CN" b="1" u="sng" dirty="0">
                <a:solidFill>
                  <a:srgbClr val="C00000"/>
                </a:solidFill>
              </a:rPr>
              <a:t>2.1 </a:t>
            </a:r>
            <a:r>
              <a:rPr lang="zh-CN" altLang="en-US" b="1" u="sng" dirty="0">
                <a:solidFill>
                  <a:srgbClr val="C00000"/>
                </a:solidFill>
              </a:rPr>
              <a:t>数据表示的作用</a:t>
            </a:r>
          </a:p>
          <a:p>
            <a:pPr eaLnBrk="1" hangingPunct="1">
              <a:lnSpc>
                <a:spcPct val="150000"/>
              </a:lnSpc>
              <a:defRPr/>
            </a:pPr>
            <a:r>
              <a:rPr lang="en-US" altLang="zh-CN" b="1" dirty="0"/>
              <a:t>2.2 </a:t>
            </a:r>
            <a:r>
              <a:rPr lang="zh-CN" altLang="en-US" b="1" dirty="0"/>
              <a:t>数值数据的表示</a:t>
            </a:r>
            <a:endParaRPr lang="en-US" altLang="zh-CN" b="1" dirty="0"/>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补码编码的简便方法</a:t>
            </a:r>
          </a:p>
        </p:txBody>
      </p:sp>
      <p:sp>
        <p:nvSpPr>
          <p:cNvPr id="6" name="内容占位符 5"/>
          <p:cNvSpPr>
            <a:spLocks noGrp="1"/>
          </p:cNvSpPr>
          <p:nvPr>
            <p:ph idx="1"/>
          </p:nvPr>
        </p:nvSpPr>
        <p:spPr/>
        <p:txBody>
          <a:bodyPr>
            <a:normAutofit/>
          </a:bodyPr>
          <a:lstStyle/>
          <a:p>
            <a:pPr eaLnBrk="1" hangingPunct="1">
              <a:lnSpc>
                <a:spcPct val="150000"/>
              </a:lnSpc>
            </a:pPr>
            <a:r>
              <a:rPr lang="zh-CN" altLang="en-US" dirty="0"/>
              <a:t>正值和原码相同，符号位为</a:t>
            </a:r>
            <a:r>
              <a:rPr lang="en-US" altLang="zh-CN" dirty="0"/>
              <a:t>0</a:t>
            </a:r>
          </a:p>
          <a:p>
            <a:pPr eaLnBrk="1" hangingPunct="1">
              <a:lnSpc>
                <a:spcPct val="150000"/>
              </a:lnSpc>
            </a:pPr>
            <a:r>
              <a:rPr lang="zh-CN" altLang="en-US" dirty="0"/>
              <a:t>负值</a:t>
            </a:r>
            <a:r>
              <a:rPr lang="zh-CN" altLang="en-US" b="1" dirty="0">
                <a:solidFill>
                  <a:srgbClr val="C00000"/>
                </a:solidFill>
              </a:rPr>
              <a:t>逐位取反，末位加</a:t>
            </a:r>
            <a:r>
              <a:rPr lang="en-US" altLang="zh-CN" b="1" dirty="0">
                <a:solidFill>
                  <a:srgbClr val="C00000"/>
                </a:solidFill>
              </a:rPr>
              <a:t>1</a:t>
            </a:r>
            <a:r>
              <a:rPr lang="zh-CN" altLang="en-US" dirty="0"/>
              <a:t>，符号位为</a:t>
            </a:r>
            <a:r>
              <a:rPr lang="en-US" altLang="zh-CN" dirty="0"/>
              <a:t>1 </a:t>
            </a:r>
            <a:r>
              <a:rPr lang="zh-CN" altLang="en-US" b="1" dirty="0">
                <a:solidFill>
                  <a:srgbClr val="1387B7"/>
                </a:solidFill>
              </a:rPr>
              <a:t>（计算机求解方法）</a:t>
            </a:r>
            <a:endParaRPr lang="en-US" altLang="zh-CN" b="1" dirty="0">
              <a:solidFill>
                <a:srgbClr val="1387B7"/>
              </a:solidFill>
            </a:endParaRP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p>
          <a:p>
            <a:pPr>
              <a:lnSpc>
                <a:spcPct val="150000"/>
              </a:lnSpc>
            </a:pPr>
            <a:r>
              <a:rPr lang="zh-CN" altLang="en-US" b="1" dirty="0">
                <a:solidFill>
                  <a:srgbClr val="1387B7"/>
                </a:solidFill>
              </a:rPr>
              <a:t>扫描法（手工求解方法）</a:t>
            </a:r>
            <a:endParaRPr lang="en-US" altLang="zh-CN" b="1" dirty="0">
              <a:solidFill>
                <a:srgbClr val="1387B7"/>
              </a:solidFill>
            </a:endParaRPr>
          </a:p>
          <a:p>
            <a:pPr lvl="1">
              <a:lnSpc>
                <a:spcPct val="150000"/>
              </a:lnSpc>
            </a:pPr>
            <a:r>
              <a:rPr lang="zh-CN" altLang="en-US" dirty="0"/>
              <a:t>从最右侧开始扫描找到第一个</a:t>
            </a:r>
            <a:r>
              <a:rPr lang="en-US" altLang="zh-CN" dirty="0"/>
              <a:t>1</a:t>
            </a:r>
            <a:r>
              <a:rPr lang="zh-CN" altLang="en-US" dirty="0"/>
              <a:t>，该数位左侧所有位取反，其他位不变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p>
          <a:p>
            <a:pPr>
              <a:lnSpc>
                <a:spcPct val="100000"/>
              </a:lnSpc>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p>
          <a:p>
            <a:pPr>
              <a:lnSpc>
                <a:spcPct val="100000"/>
              </a:lnSpc>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.00000000</a:t>
            </a:r>
          </a:p>
          <a:p>
            <a:pPr>
              <a:lnSpc>
                <a:spcPct val="100000"/>
              </a:lnSpc>
              <a:buClr>
                <a:schemeClr val="tx1"/>
              </a:buClr>
              <a:buNone/>
            </a:pPr>
            <a:r>
              <a:rPr lang="en-US" altLang="zh-CN" dirty="0"/>
              <a:t>        +0.00000001</a:t>
            </a:r>
          </a:p>
          <a:p>
            <a:pPr>
              <a:lnSpc>
                <a:spcPct val="100000"/>
              </a:lnSpc>
              <a:buClr>
                <a:schemeClr val="tx1"/>
              </a:buClr>
              <a:buNone/>
            </a:pPr>
            <a:r>
              <a:rPr lang="en-US" altLang="zh-CN" dirty="0"/>
              <a:t>        =</a:t>
            </a:r>
            <a:r>
              <a:rPr lang="en-US" altLang="zh-CN" dirty="0">
                <a:solidFill>
                  <a:srgbClr val="C00000"/>
                </a:solidFill>
              </a:rPr>
              <a:t>1</a:t>
            </a:r>
            <a:r>
              <a:rPr lang="en-US" altLang="zh-CN" dirty="0"/>
              <a:t>.00000001</a:t>
            </a:r>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a:t>
            </a:r>
            <a:r>
              <a:rPr lang="en-US" altLang="zh-CN" sz="2400" dirty="0"/>
              <a:t>[X]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t>   [X]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p>
          <a:p>
            <a:pPr>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p>
          <a:p>
            <a:pPr>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.11111111</a:t>
            </a:r>
          </a:p>
          <a:p>
            <a:pPr>
              <a:buClr>
                <a:schemeClr val="tx1"/>
              </a:buClr>
              <a:buNone/>
            </a:pPr>
            <a:r>
              <a:rPr lang="en-US" altLang="zh-CN" dirty="0"/>
              <a:t>        +0.00000001</a:t>
            </a:r>
          </a:p>
          <a:p>
            <a:pPr>
              <a:buClr>
                <a:schemeClr val="tx1"/>
              </a:buClr>
              <a:buNone/>
            </a:pPr>
            <a:r>
              <a:rPr lang="en-US" altLang="zh-CN" dirty="0"/>
              <a:t>        =</a:t>
            </a:r>
            <a:r>
              <a:rPr lang="en-US" altLang="zh-CN" u="sng" dirty="0">
                <a:solidFill>
                  <a:srgbClr val="C00000"/>
                </a:solidFill>
              </a:rPr>
              <a:t>10</a:t>
            </a:r>
            <a:r>
              <a:rPr lang="en-US" altLang="zh-CN" dirty="0"/>
              <a:t>.00000000</a:t>
            </a:r>
          </a:p>
          <a:p>
            <a:pPr>
              <a:buClr>
                <a:schemeClr val="tx1"/>
              </a:buClr>
              <a:buNone/>
            </a:pPr>
            <a:r>
              <a:rPr lang="en-US" altLang="zh-CN" dirty="0"/>
              <a:t>        =</a:t>
            </a:r>
            <a:r>
              <a:rPr lang="en-US" altLang="zh-CN" dirty="0">
                <a:solidFill>
                  <a:srgbClr val="C00000"/>
                </a:solidFill>
              </a:rPr>
              <a:t>0</a:t>
            </a:r>
            <a:r>
              <a:rPr lang="en-US" altLang="zh-CN" dirty="0"/>
              <a:t>.00000000</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p>
        </p:txBody>
      </p:sp>
      <p:sp>
        <p:nvSpPr>
          <p:cNvPr id="3" name="内容占位符 2"/>
          <p:cNvSpPr>
            <a:spLocks noGrp="1"/>
          </p:cNvSpPr>
          <p:nvPr>
            <p:ph idx="1"/>
          </p:nvPr>
        </p:nvSpPr>
        <p:spPr/>
        <p:txBody>
          <a:bodyPr/>
          <a:lstStyle/>
          <a:p>
            <a:pPr eaLnBrk="1" hangingPunct="1">
              <a:lnSpc>
                <a:spcPct val="125000"/>
              </a:lnSpc>
            </a:pPr>
            <a:r>
              <a:rPr lang="zh-CN" altLang="en-US" b="1" dirty="0"/>
              <a:t>唯一零</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p>
          <a:p>
            <a:pPr eaLnBrk="1" hangingPunct="1">
              <a:lnSpc>
                <a:spcPct val="125000"/>
              </a:lnSpc>
            </a:pPr>
            <a:r>
              <a:rPr lang="en-US" altLang="zh-CN" b="1" dirty="0"/>
              <a:t>-1.0</a:t>
            </a:r>
            <a:r>
              <a:rPr lang="zh-CN" altLang="en-US" b="1" dirty="0"/>
              <a:t>的补码</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p>
          <a:p>
            <a:pPr eaLnBrk="1" hangingPunct="1">
              <a:lnSpc>
                <a:spcPct val="125000"/>
              </a:lnSpc>
              <a:buClr>
                <a:schemeClr val="tx1"/>
              </a:buClr>
              <a:buNone/>
            </a:pPr>
            <a:r>
              <a:rPr lang="en-US" altLang="zh-CN" dirty="0">
                <a:solidFill>
                  <a:srgbClr val="C00000"/>
                </a:solidFill>
              </a:rPr>
              <a:t>                        = 2+X = 2-1 = 1</a:t>
            </a:r>
          </a:p>
          <a:p>
            <a:pPr eaLnBrk="1" hangingPunct="1">
              <a:lnSpc>
                <a:spcPct val="125000"/>
              </a:lnSpc>
            </a:pPr>
            <a:r>
              <a:rPr lang="zh-CN" altLang="en-US" dirty="0"/>
              <a:t>相对原码</a:t>
            </a:r>
            <a:r>
              <a:rPr lang="zh-CN" altLang="en-US" b="1" dirty="0">
                <a:solidFill>
                  <a:srgbClr val="1387B7"/>
                </a:solidFill>
              </a:rPr>
              <a:t>少个负零</a:t>
            </a:r>
            <a:r>
              <a:rPr lang="zh-CN" altLang="en-US" dirty="0"/>
              <a:t>，</a:t>
            </a:r>
            <a:r>
              <a:rPr lang="zh-CN" altLang="en-US" b="1" dirty="0">
                <a:solidFill>
                  <a:srgbClr val="1387B7"/>
                </a:solidFill>
              </a:rPr>
              <a:t>多个负一</a:t>
            </a:r>
            <a:endParaRPr lang="en-US" altLang="zh-CN" b="1" dirty="0">
              <a:solidFill>
                <a:srgbClr val="1387B7"/>
              </a:solidFill>
            </a:endParaRP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补码表示区间</a:t>
            </a:r>
          </a:p>
        </p:txBody>
      </p:sp>
      <p:sp>
        <p:nvSpPr>
          <p:cNvPr id="3" name="内容占位符 2"/>
          <p:cNvSpPr>
            <a:spLocks noGrp="1"/>
          </p:cNvSpPr>
          <p:nvPr>
            <p:ph idx="1"/>
          </p:nvPr>
        </p:nvSpPr>
        <p:spPr>
          <a:xfrm>
            <a:off x="487822" y="942764"/>
            <a:ext cx="10515599" cy="5637024"/>
          </a:xfrm>
        </p:spPr>
        <p:txBody>
          <a:bodyPr/>
          <a:lstStyle/>
          <a:p>
            <a:pPr>
              <a:lnSpc>
                <a:spcPct val="150000"/>
              </a:lnSpc>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lnSpc>
                <a:spcPct val="150000"/>
              </a:lnSpc>
              <a:spcBef>
                <a:spcPct val="50000"/>
              </a:spcBef>
            </a:pPr>
            <a:r>
              <a:rPr lang="en-US" altLang="zh-CN" sz="2400" b="1" dirty="0"/>
              <a:t>-1.000…0 </a:t>
            </a:r>
            <a:r>
              <a:rPr lang="en-US" altLang="zh-CN" sz="2400" dirty="0"/>
              <a:t>~ </a:t>
            </a:r>
            <a:r>
              <a:rPr lang="en-US" altLang="zh-CN" sz="2400" b="1" dirty="0"/>
              <a:t>+0.111…1</a:t>
            </a:r>
          </a:p>
          <a:p>
            <a:pPr lvl="1">
              <a:lnSpc>
                <a:spcPct val="150000"/>
              </a:lnSpc>
              <a:spcBef>
                <a:spcPct val="50000"/>
              </a:spcBef>
            </a:pPr>
            <a:r>
              <a:rPr lang="en-US" altLang="zh-CN" sz="2400" b="1" dirty="0"/>
              <a:t> [-1,1-2</a:t>
            </a:r>
            <a:r>
              <a:rPr lang="en-US" altLang="zh-CN" sz="2400" b="1" baseline="60000" dirty="0"/>
              <a:t>-n</a:t>
            </a:r>
            <a:r>
              <a:rPr lang="en-US" altLang="zh-CN" sz="2400" b="1" dirty="0"/>
              <a:t>]       </a:t>
            </a:r>
            <a:r>
              <a:rPr lang="zh-CN" altLang="en-US" sz="2400" b="1" dirty="0"/>
              <a:t>或</a:t>
            </a:r>
            <a:r>
              <a:rPr lang="en-US" altLang="zh-CN" sz="2400" b="1" dirty="0"/>
              <a:t>        </a:t>
            </a:r>
            <a:r>
              <a:rPr lang="en-US" altLang="zh-CN" sz="2400" b="1" dirty="0">
                <a:solidFill>
                  <a:srgbClr val="1387B7"/>
                </a:solidFill>
              </a:rPr>
              <a:t>[-1</a:t>
            </a:r>
            <a:r>
              <a:rPr lang="en-US" altLang="zh-CN" sz="2400" b="1" dirty="0"/>
              <a:t>,1) </a:t>
            </a:r>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lnSpc>
                <a:spcPct val="150000"/>
              </a:lnSpc>
              <a:spcBef>
                <a:spcPct val="50000"/>
              </a:spcBef>
            </a:pPr>
            <a:r>
              <a:rPr lang="en-US" altLang="zh-CN" sz="2400" b="1" dirty="0">
                <a:solidFill>
                  <a:srgbClr val="1387B7"/>
                </a:solidFill>
              </a:rPr>
              <a:t>-1000…0</a:t>
            </a:r>
            <a:r>
              <a:rPr lang="en-US" altLang="zh-CN" sz="2400" dirty="0">
                <a:solidFill>
                  <a:srgbClr val="1387B7"/>
                </a:solidFill>
              </a:rPr>
              <a:t> </a:t>
            </a:r>
            <a:r>
              <a:rPr lang="en-US" altLang="zh-CN" sz="2400" dirty="0"/>
              <a:t>~ </a:t>
            </a:r>
            <a:r>
              <a:rPr lang="en-US" altLang="zh-CN" sz="2400" b="1" dirty="0"/>
              <a:t>+0111…1</a:t>
            </a:r>
          </a:p>
          <a:p>
            <a:pPr lvl="1">
              <a:lnSpc>
                <a:spcPct val="150000"/>
              </a:lnSpc>
              <a:spcBef>
                <a:spcPct val="50000"/>
              </a:spcBef>
            </a:pPr>
            <a:r>
              <a:rPr lang="zh-CN" altLang="en-US" sz="2400" b="1" dirty="0"/>
              <a:t> </a:t>
            </a:r>
            <a:r>
              <a:rPr lang="en-US" altLang="zh-CN" sz="2400" b="1" dirty="0"/>
              <a:t> [-2</a:t>
            </a:r>
            <a:r>
              <a:rPr lang="en-US" altLang="zh-CN" sz="2400" b="1" baseline="60000" dirty="0"/>
              <a:t>n</a:t>
            </a:r>
            <a:r>
              <a:rPr lang="en-US" altLang="zh-CN" sz="2400" b="1" dirty="0"/>
              <a:t>, 2</a:t>
            </a:r>
            <a:r>
              <a:rPr lang="en-US" altLang="zh-CN" sz="2400" b="1" baseline="60000" dirty="0"/>
              <a:t>n</a:t>
            </a:r>
            <a:r>
              <a:rPr lang="en-US" altLang="zh-CN" sz="2400" b="1" dirty="0"/>
              <a:t>-1]    </a:t>
            </a:r>
            <a:r>
              <a:rPr lang="zh-CN" altLang="en-US" sz="2400" b="1" dirty="0"/>
              <a:t>或        </a:t>
            </a:r>
            <a:r>
              <a:rPr lang="en-US" altLang="zh-CN" sz="2400" b="1" dirty="0">
                <a:solidFill>
                  <a:srgbClr val="1387B7"/>
                </a:solidFill>
              </a:rPr>
              <a:t>[-2</a:t>
            </a:r>
            <a:r>
              <a:rPr lang="en-US" altLang="zh-CN" sz="2400" b="1" baseline="60000" dirty="0">
                <a:solidFill>
                  <a:srgbClr val="1387B7"/>
                </a:solidFill>
              </a:rPr>
              <a:t>n</a:t>
            </a:r>
            <a:r>
              <a:rPr lang="en-US" altLang="zh-CN" sz="2400" b="1" dirty="0"/>
              <a:t>, 2</a:t>
            </a:r>
            <a:r>
              <a:rPr lang="en-US" altLang="zh-CN" sz="2400" b="1" baseline="60000" dirty="0"/>
              <a:t>n</a:t>
            </a:r>
            <a:r>
              <a:rPr lang="en-US" altLang="zh-CN" sz="2400" b="1" dirty="0"/>
              <a:t> ) </a:t>
            </a:r>
          </a:p>
          <a:p>
            <a:pPr>
              <a:lnSpc>
                <a:spcPct val="150000"/>
              </a:lnSpc>
              <a:spcBef>
                <a:spcPct val="50000"/>
              </a:spcBef>
            </a:pPr>
            <a:r>
              <a:rPr lang="zh-CN" altLang="en-US" sz="2800" b="1" dirty="0">
                <a:solidFill>
                  <a:srgbClr val="1387B7"/>
                </a:solidFill>
                <a:latin typeface="Times New Roman" panose="02020603050405020304" pitchFamily="18" charset="0"/>
                <a:cs typeface="Times New Roman" panose="02020603050405020304" pitchFamily="18" charset="0"/>
              </a:rPr>
              <a:t>非对称区间</a:t>
            </a:r>
            <a:r>
              <a:rPr lang="zh-CN" altLang="en-US" sz="2800" dirty="0">
                <a:latin typeface="Times New Roman" panose="02020603050405020304" pitchFamily="18" charset="0"/>
                <a:cs typeface="Times New Roman" panose="02020603050405020304" pitchFamily="18" charset="0"/>
              </a:rPr>
              <a:t>，左侧多一个数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双符号位补码（变形补码）  模</a:t>
            </a:r>
            <a:r>
              <a:rPr lang="en-US" altLang="zh-CN" dirty="0"/>
              <a:t>=</a:t>
            </a:r>
            <a:r>
              <a:rPr lang="zh-CN" altLang="en-US" dirty="0"/>
              <a:t>？  </a:t>
            </a:r>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grpSp>
        <p:nvGrpSpPr>
          <p:cNvPr id="6" name="Group 4"/>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p>
          </p:txBody>
        </p:sp>
        <p:sp>
          <p:nvSpPr>
            <p:cNvPr id="9" name="AutoShape 7"/>
            <p:cNvSpPr/>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p>
          </p:txBody>
        </p:sp>
        <p:sp>
          <p:nvSpPr>
            <p:cNvPr id="13" name="AutoShape 11"/>
            <p:cNvSpPr/>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符号位</a:t>
            </a:r>
            <a:r>
              <a:rPr lang="en-US" altLang="zh-CN" sz="2400" b="1" dirty="0">
                <a:solidFill>
                  <a:schemeClr val="tx1"/>
                </a:solidFill>
                <a:latin typeface="微软雅黑" panose="020B0503020204020204" pitchFamily="34" charset="-122"/>
                <a:ea typeface="微软雅黑" panose="020B0503020204020204" pitchFamily="34" charset="-122"/>
              </a:rPr>
              <a:t>01</a:t>
            </a:r>
            <a:r>
              <a:rPr lang="zh-CN" altLang="en-US" sz="2400" b="1" dirty="0">
                <a:solidFill>
                  <a:schemeClr val="tx1"/>
                </a:solidFill>
                <a:latin typeface="微软雅黑" panose="020B0503020204020204" pitchFamily="34" charset="-122"/>
                <a:ea typeface="微软雅黑" panose="020B0503020204020204" pitchFamily="34" charset="-122"/>
              </a:rPr>
              <a:t>表示正溢出，</a:t>
            </a:r>
            <a:r>
              <a:rPr lang="en-US" altLang="zh-CN" sz="2400" b="1" dirty="0">
                <a:solidFill>
                  <a:schemeClr val="tx1"/>
                </a:solidFill>
                <a:latin typeface="微软雅黑" panose="020B0503020204020204" pitchFamily="34" charset="-122"/>
                <a:ea typeface="微软雅黑" panose="020B0503020204020204" pitchFamily="34" charset="-122"/>
              </a:rPr>
              <a:t>10</a:t>
            </a:r>
            <a:r>
              <a:rPr lang="zh-CN" altLang="en-US" sz="2400" b="1" dirty="0">
                <a:solidFill>
                  <a:schemeClr val="tx1"/>
                </a:solidFill>
                <a:latin typeface="微软雅黑" panose="020B0503020204020204" pitchFamily="34" charset="-122"/>
                <a:ea typeface="微软雅黑" panose="020B0503020204020204" pitchFamily="34" charset="-122"/>
              </a:rPr>
              <a:t>表示负溢出，最高位表示正确符号位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en-US" altLang="zh-CN" sz="2800" baseline="-25000" dirty="0"/>
          </a:p>
          <a:p>
            <a:pPr>
              <a:lnSpc>
                <a:spcPct val="150000"/>
              </a:lnSpc>
              <a:buClr>
                <a:schemeClr val="tx1"/>
              </a:buClr>
              <a:buNone/>
            </a:pPr>
            <a:endParaRPr lang="en-US" altLang="zh-CN" sz="2800" baseline="-25000" dirty="0"/>
          </a:p>
          <a:p>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solidFill>
                <a:schemeClr val="bg2">
                  <a:lumMod val="50000"/>
                </a:schemeClr>
              </a:solidFill>
              <a:latin typeface="Segoe UI Black" panose="020B0A02040204020203" pitchFamily="34" charset="0"/>
              <a:ea typeface="楷体" panose="02010609060101010101" pitchFamily="49" charset="-122"/>
              <a:cs typeface="Segoe UI Black" panose="020B0A02040204020203" pitchFamily="34" charset="0"/>
            </a:endParaRPr>
          </a:p>
          <a:p>
            <a:pPr lvl="1"/>
            <a:r>
              <a:rPr lang="en-US" altLang="zh-CN" sz="2400" dirty="0">
                <a:solidFill>
                  <a:schemeClr val="tx1"/>
                </a:solidFill>
              </a:rPr>
              <a:t>{ }</a:t>
            </a:r>
            <a:r>
              <a:rPr lang="zh-CN" altLang="en-US" sz="2400" b="1" baseline="-25000" dirty="0">
                <a:solidFill>
                  <a:schemeClr val="tx1"/>
                </a:solidFill>
                <a:latin typeface="楷体" panose="02010609060101010101" pitchFamily="49" charset="-122"/>
                <a:ea typeface="楷体" panose="02010609060101010101" pitchFamily="49" charset="-122"/>
              </a:rPr>
              <a:t>补</a:t>
            </a:r>
            <a:r>
              <a:rPr lang="zh-CN" altLang="en-US" sz="2400" dirty="0"/>
              <a:t>是求补运算：表示将 </a:t>
            </a:r>
            <a:r>
              <a:rPr lang="en-US" altLang="zh-CN" sz="2400" dirty="0">
                <a:solidFill>
                  <a:srgbClr val="1387B7"/>
                </a:solidFill>
              </a:rPr>
              <a:t>[Y]</a:t>
            </a:r>
            <a:r>
              <a:rPr lang="zh-CN" altLang="en-US" sz="2400" b="1" baseline="-25000" dirty="0">
                <a:solidFill>
                  <a:srgbClr val="1387B7"/>
                </a:solidFill>
                <a:latin typeface="楷体" panose="02010609060101010101" pitchFamily="49" charset="-122"/>
                <a:ea typeface="楷体" panose="02010609060101010101" pitchFamily="49" charset="-122"/>
              </a:rPr>
              <a:t>补</a:t>
            </a:r>
            <a:r>
              <a:rPr lang="zh-CN" altLang="en-US" sz="2400" dirty="0"/>
              <a:t>逐位取反</a:t>
            </a:r>
            <a:r>
              <a:rPr lang="en-US" altLang="zh-CN" sz="2400" dirty="0"/>
              <a:t>, </a:t>
            </a:r>
            <a:r>
              <a:rPr lang="zh-CN" altLang="en-US" sz="2400" dirty="0"/>
              <a:t>末位加</a:t>
            </a:r>
            <a:r>
              <a:rPr lang="en-US" altLang="zh-CN" sz="2400" dirty="0"/>
              <a:t>1</a:t>
            </a:r>
            <a:r>
              <a:rPr lang="zh-CN" altLang="en-US" sz="2400" dirty="0"/>
              <a:t>，或扫描法求补</a:t>
            </a:r>
            <a:endParaRPr lang="en-US" altLang="zh-CN" sz="2400" dirty="0"/>
          </a:p>
          <a:p>
            <a:pPr lvl="1">
              <a:lnSpc>
                <a:spcPct val="150000"/>
              </a:lnSpc>
            </a:pPr>
            <a:r>
              <a:rPr lang="zh-CN" altLang="en-US" sz="2400" dirty="0"/>
              <a:t>是否恒成立？     </a:t>
            </a:r>
            <a:endParaRPr lang="en-US" altLang="zh-CN"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t>x=0.1011   y= -0.0101  </a:t>
            </a:r>
            <a:r>
              <a:rPr lang="zh-CN" altLang="en-US" dirty="0"/>
              <a:t>用模</a:t>
            </a:r>
            <a:r>
              <a:rPr lang="en-US" altLang="zh-CN" dirty="0"/>
              <a:t>4</a:t>
            </a:r>
            <a:r>
              <a:rPr lang="zh-CN" altLang="en-US" dirty="0"/>
              <a:t>补码  求</a:t>
            </a:r>
            <a:r>
              <a:rPr lang="en-US" altLang="zh-CN" dirty="0" err="1"/>
              <a:t>x+y</a:t>
            </a:r>
            <a:r>
              <a:rPr lang="zh-CN" altLang="en-US" dirty="0"/>
              <a:t>，</a:t>
            </a:r>
            <a:r>
              <a:rPr lang="en-US" altLang="zh-CN" dirty="0"/>
              <a:t>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rgbClr val="C00000"/>
                </a:solidFill>
              </a:rPr>
              <a:t>00 </a:t>
            </a:r>
            <a:r>
              <a:rPr lang="en-US" altLang="zh-CN" dirty="0"/>
              <a:t>1011,    [y]</a:t>
            </a:r>
            <a:r>
              <a:rPr lang="zh-CN" altLang="en-US" baseline="-25000" dirty="0"/>
              <a:t>补</a:t>
            </a:r>
            <a:r>
              <a:rPr lang="zh-CN" altLang="en-US" dirty="0"/>
              <a:t> </a:t>
            </a:r>
            <a:r>
              <a:rPr lang="en-US" altLang="zh-CN" dirty="0"/>
              <a:t>=  </a:t>
            </a:r>
            <a:r>
              <a:rPr lang="en-US" altLang="zh-CN" dirty="0">
                <a:solidFill>
                  <a:srgbClr val="C00000"/>
                </a:solidFill>
              </a:rPr>
              <a:t>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rgbClr val="C00000"/>
                </a:solidFill>
              </a:rPr>
              <a:t>00</a:t>
            </a:r>
            <a:r>
              <a:rPr lang="en-US" altLang="zh-CN" dirty="0"/>
              <a:t>  0101</a:t>
            </a:r>
          </a:p>
          <a:p>
            <a:endParaRPr lang="zh-CN" altLang="en-US" dirty="0"/>
          </a:p>
        </p:txBody>
      </p:sp>
      <p:grpSp>
        <p:nvGrpSpPr>
          <p:cNvPr id="5" name="Group 4"/>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grpSp>
        <p:nvGrpSpPr>
          <p:cNvPr id="14" name="Group 13"/>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solidFill>
                    <a:schemeClr val="folHlink"/>
                  </a:solidFill>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dirty="0">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b="1" dirty="0">
                <a:solidFill>
                  <a:srgbClr val="18978B"/>
                </a:solidFill>
              </a:rPr>
              <a:t>由  </a:t>
            </a:r>
            <a:r>
              <a:rPr lang="en-US" altLang="zh-CN" b="1" dirty="0">
                <a:solidFill>
                  <a:srgbClr val="18978B"/>
                </a:solidFill>
              </a:rPr>
              <a:t>[X]</a:t>
            </a:r>
            <a:r>
              <a:rPr lang="zh-CN" altLang="en-US" b="1" baseline="-25000" dirty="0">
                <a:solidFill>
                  <a:srgbClr val="18978B"/>
                </a:solidFill>
              </a:rPr>
              <a:t>补</a:t>
            </a:r>
            <a:r>
              <a:rPr lang="zh-CN" altLang="en-US" b="1" dirty="0">
                <a:solidFill>
                  <a:srgbClr val="18978B"/>
                </a:solidFill>
              </a:rPr>
              <a:t>    求  </a:t>
            </a:r>
            <a:r>
              <a:rPr lang="en-US" altLang="zh-CN" b="1" dirty="0">
                <a:solidFill>
                  <a:srgbClr val="18978B"/>
                </a:solidFill>
              </a:rPr>
              <a:t>[X / 2]</a:t>
            </a:r>
            <a:r>
              <a:rPr lang="zh-CN" altLang="en-US" b="1" baseline="-25000" dirty="0">
                <a:solidFill>
                  <a:srgbClr val="18978B"/>
                </a:solidFill>
              </a:rPr>
              <a:t>补</a:t>
            </a:r>
            <a:r>
              <a:rPr lang="zh-CN" altLang="en-US" b="1" dirty="0">
                <a:solidFill>
                  <a:srgbClr val="18978B"/>
                </a:solidFill>
              </a:rPr>
              <a:t> </a:t>
            </a:r>
            <a:endParaRPr lang="en-US" altLang="zh-CN" b="1" dirty="0">
              <a:solidFill>
                <a:srgbClr val="18978B"/>
              </a:solidFill>
            </a:endParaRPr>
          </a:p>
          <a:p>
            <a:pPr eaLnBrk="1" hangingPunct="1">
              <a:buClr>
                <a:schemeClr val="tx1"/>
              </a:buClr>
              <a:buNone/>
            </a:pPr>
            <a:r>
              <a:rPr lang="zh-CN" altLang="en-US" dirty="0"/>
              <a:t>  符号位不变，符号与数值位均右移一位，</a:t>
            </a:r>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u="sng" dirty="0">
                <a:solidFill>
                  <a:srgbClr val="C00000"/>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u="sng" dirty="0">
                <a:solidFill>
                  <a:srgbClr val="C00000"/>
                </a:solidFill>
              </a:rPr>
              <a:t>11</a:t>
            </a:r>
            <a:r>
              <a:rPr lang="en-US" altLang="zh-CN" dirty="0"/>
              <a:t>001      </a:t>
            </a:r>
            <a:r>
              <a:rPr lang="zh-CN" altLang="en-US" dirty="0"/>
              <a:t>符号向右扩展  （</a:t>
            </a:r>
            <a:r>
              <a:rPr lang="zh-CN" altLang="en-US" dirty="0">
                <a:solidFill>
                  <a:srgbClr val="C00000"/>
                </a:solidFill>
              </a:rPr>
              <a:t>算术右移</a:t>
            </a:r>
            <a:r>
              <a:rPr lang="zh-CN" altLang="en-US" dirty="0"/>
              <a:t>）</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b="1" dirty="0">
                <a:solidFill>
                  <a:srgbClr val="18978B"/>
                </a:solidFill>
              </a:rPr>
              <a:t>不同位数的整数补码相加减时，如何运算？</a:t>
            </a:r>
          </a:p>
          <a:p>
            <a:endParaRPr lang="zh-CN" altLang="en-US" dirty="0"/>
          </a:p>
        </p:txBody>
      </p:sp>
      <p:grpSp>
        <p:nvGrpSpPr>
          <p:cNvPr id="23" name="Group 7"/>
          <p:cNvGrpSpPr/>
          <p:nvPr/>
        </p:nvGrpSpPr>
        <p:grpSpPr bwMode="auto">
          <a:xfrm>
            <a:off x="6333377" y="4666340"/>
            <a:ext cx="5752766" cy="1593850"/>
            <a:chOff x="0" y="0"/>
            <a:chExt cx="2586" cy="1004"/>
          </a:xfrm>
        </p:grpSpPr>
        <p:sp>
          <p:nvSpPr>
            <p:cNvPr id="24" name="Line 8"/>
            <p:cNvSpPr>
              <a:spLocks noChangeShapeType="1"/>
            </p:cNvSpPr>
            <p:nvPr/>
          </p:nvSpPr>
          <p:spPr bwMode="auto">
            <a:xfrm>
              <a:off x="46" y="636"/>
              <a:ext cx="190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5"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26"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7"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8"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29" name="Group 7"/>
          <p:cNvGrpSpPr/>
          <p:nvPr/>
        </p:nvGrpSpPr>
        <p:grpSpPr bwMode="auto">
          <a:xfrm>
            <a:off x="1188579" y="4672834"/>
            <a:ext cx="5752766" cy="1593851"/>
            <a:chOff x="0" y="0"/>
            <a:chExt cx="2586" cy="1004"/>
          </a:xfrm>
        </p:grpSpPr>
        <p:sp>
          <p:nvSpPr>
            <p:cNvPr id="30" name="Line 8"/>
            <p:cNvSpPr>
              <a:spLocks noChangeShapeType="1"/>
            </p:cNvSpPr>
            <p:nvPr/>
          </p:nvSpPr>
          <p:spPr bwMode="auto">
            <a:xfrm>
              <a:off x="46" y="636"/>
              <a:ext cx="1887"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31"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32"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33"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34"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p>
        </p:txBody>
      </p:sp>
      <p:sp>
        <p:nvSpPr>
          <p:cNvPr id="3" name="内容占位符 2"/>
          <p:cNvSpPr>
            <a:spLocks noGrp="1"/>
          </p:cNvSpPr>
          <p:nvPr>
            <p:ph idx="1"/>
          </p:nvPr>
        </p:nvSpPr>
        <p:spPr/>
        <p:txBody>
          <a:bodyPr/>
          <a:lstStyle/>
          <a:p>
            <a:pPr>
              <a:lnSpc>
                <a:spcPct val="150000"/>
              </a:lnSpc>
            </a:pPr>
            <a:r>
              <a:rPr lang="zh-CN" altLang="en-US" b="1" dirty="0"/>
              <a:t>机器</a:t>
            </a:r>
            <a:r>
              <a:rPr lang="zh-CN" altLang="zh-CN" b="1" dirty="0"/>
              <a:t>零唯一</a:t>
            </a:r>
          </a:p>
          <a:p>
            <a:pPr eaLnBrk="1" hangingPunct="1">
              <a:lnSpc>
                <a:spcPct val="150000"/>
              </a:lnSpc>
            </a:pPr>
            <a:r>
              <a:rPr lang="zh-CN" altLang="zh-CN" b="1" dirty="0"/>
              <a:t>符号位可以直接参与运算</a:t>
            </a:r>
          </a:p>
          <a:p>
            <a:pPr eaLnBrk="1" hangingPunct="1">
              <a:lnSpc>
                <a:spcPct val="150000"/>
              </a:lnSpc>
            </a:pPr>
            <a:r>
              <a:rPr lang="zh-CN" altLang="zh-CN" b="1" dirty="0"/>
              <a:t>减法可以变成加法</a:t>
            </a:r>
            <a:r>
              <a:rPr lang="zh-CN" altLang="en-US" b="1" dirty="0"/>
              <a:t>，运算电路统一</a:t>
            </a:r>
            <a:endParaRPr lang="zh-CN" altLang="zh-CN" b="1" dirty="0"/>
          </a:p>
          <a:p>
            <a:pPr eaLnBrk="1" hangingPunct="1">
              <a:lnSpc>
                <a:spcPct val="150000"/>
              </a:lnSpc>
            </a:pPr>
            <a:r>
              <a:rPr lang="zh-CN" altLang="zh-CN" b="1"/>
              <a:t>负数比</a:t>
            </a:r>
            <a:r>
              <a:rPr lang="zh-CN" altLang="en-US" b="1"/>
              <a:t>正</a:t>
            </a:r>
            <a:r>
              <a:rPr lang="zh-CN" altLang="zh-CN" b="1"/>
              <a:t>数</a:t>
            </a:r>
            <a:r>
              <a:rPr lang="zh-CN" altLang="zh-CN" b="1" dirty="0"/>
              <a:t>多一个</a:t>
            </a:r>
            <a:endParaRPr lang="en-US" altLang="zh-CN" b="1"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  </a:t>
            </a:r>
          </a:p>
          <a:p>
            <a:pPr eaLnBrk="1" hangingPunct="1"/>
            <a:r>
              <a:rPr lang="zh-CN" altLang="en-US" b="1" dirty="0"/>
              <a:t>为什么不是双符号位补码？</a:t>
            </a:r>
            <a:endParaRPr lang="en-US" altLang="zh-CN" b="1" dirty="0"/>
          </a:p>
          <a:p>
            <a:pPr eaLnBrk="1" hangingPunct="1"/>
            <a:endParaRPr lang="zh-CN" altLang="zh-CN" dirty="0"/>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a:xfrm>
            <a:off x="487822" y="942764"/>
            <a:ext cx="11704178" cy="5637024"/>
          </a:xfrm>
        </p:spPr>
        <p:txBody>
          <a:bodyPr>
            <a:normAutofit/>
          </a:bodyPr>
          <a:lstStyle/>
          <a:p>
            <a:pPr>
              <a:buClr>
                <a:schemeClr val="hlink"/>
              </a:buClr>
              <a:buSzPct val="65000"/>
              <a:buNone/>
            </a:pPr>
            <a:r>
              <a:rPr lang="zh-CN" altLang="en-US" dirty="0">
                <a:latin typeface="Tahoma" panose="020B0604030504040204" pitchFamily="34" charset="0"/>
              </a:rPr>
              <a:t>定义</a:t>
            </a: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a:t>
            </a:r>
            <a:r>
              <a:rPr lang="zh-CN" altLang="en-US" b="1" dirty="0">
                <a:solidFill>
                  <a:srgbClr val="18978B"/>
                </a:solidFill>
                <a:latin typeface="Tahoma" panose="020B0604030504040204" pitchFamily="34" charset="0"/>
              </a:rPr>
              <a:t>保持数据原大小顺序，便于直接比较，偏移量也可是非幂次方常量</a:t>
            </a: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en-US" altLang="zh-CN" sz="2200" u="sng" dirty="0"/>
              <a:t>1</a:t>
            </a:r>
            <a:r>
              <a:rPr lang="en-US" altLang="zh-CN" sz="2200" dirty="0">
                <a:solidFill>
                  <a:schemeClr val="tx1"/>
                </a:solidFill>
              </a:rPr>
              <a:t>10101</a:t>
            </a:r>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zh-CN" altLang="en-US" sz="2200" dirty="0">
                <a:solidFill>
                  <a:schemeClr val="tx1"/>
                </a:solidFill>
              </a:rPr>
              <a:t>＝</a:t>
            </a:r>
            <a:r>
              <a:rPr lang="en-US" altLang="zh-CN" sz="2200" u="sng" dirty="0"/>
              <a:t>0</a:t>
            </a:r>
            <a:r>
              <a:rPr lang="en-US" altLang="zh-CN" sz="2200" dirty="0">
                <a:solidFill>
                  <a:schemeClr val="tx1"/>
                </a:solidFill>
              </a:rPr>
              <a:t>01011</a:t>
            </a: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2.1 </a:t>
            </a:r>
            <a:r>
              <a:rPr lang="zh-CN" altLang="en-US" dirty="0"/>
              <a:t>数据表示的作用</a:t>
            </a:r>
          </a:p>
        </p:txBody>
      </p:sp>
      <p:sp>
        <p:nvSpPr>
          <p:cNvPr id="3" name="内容占位符 2"/>
          <p:cNvSpPr>
            <a:spLocks noGrp="1"/>
          </p:cNvSpPr>
          <p:nvPr>
            <p:ph idx="1"/>
          </p:nvPr>
        </p:nvSpPr>
        <p:spPr>
          <a:xfrm>
            <a:off x="487822" y="942764"/>
            <a:ext cx="10959292" cy="5637024"/>
          </a:xfrm>
        </p:spPr>
        <p:txBody>
          <a:bodyPr>
            <a:normAutofit fontScale="92500" lnSpcReduction="10000"/>
          </a:bodyPr>
          <a:lstStyle/>
          <a:p>
            <a:pPr>
              <a:lnSpc>
                <a:spcPct val="150000"/>
              </a:lnSpc>
            </a:pPr>
            <a:r>
              <a:rPr lang="zh-CN" altLang="zh-CN" b="1" u="sng" dirty="0">
                <a:solidFill>
                  <a:srgbClr val="1387B7"/>
                </a:solidFill>
              </a:rPr>
              <a:t>将数据按照某种方式组织，以便机器硬件能直接识别和使用</a:t>
            </a:r>
            <a:endParaRPr lang="en-US" altLang="zh-CN" b="1" u="sng" dirty="0">
              <a:solidFill>
                <a:srgbClr val="1387B7"/>
              </a:solidFill>
            </a:endParaRPr>
          </a:p>
          <a:p>
            <a:pPr>
              <a:lnSpc>
                <a:spcPct val="150000"/>
              </a:lnSpc>
            </a:pPr>
            <a:r>
              <a:rPr lang="zh-CN" altLang="en-US" b="1" dirty="0"/>
              <a:t>数据表示考虑因素</a:t>
            </a:r>
            <a:endParaRPr lang="zh-CN" altLang="zh-CN" b="1" dirty="0"/>
          </a:p>
          <a:p>
            <a:pPr lvl="1">
              <a:lnSpc>
                <a:spcPct val="150000"/>
              </a:lnSpc>
            </a:pPr>
            <a:r>
              <a:rPr lang="zh-CN" altLang="zh-CN" b="1" dirty="0"/>
              <a:t>数据的类型：</a:t>
            </a:r>
            <a:r>
              <a:rPr lang="en-US" altLang="zh-CN" b="1" dirty="0">
                <a:solidFill>
                  <a:schemeClr val="bg1">
                    <a:lumMod val="65000"/>
                  </a:schemeClr>
                </a:solidFill>
              </a:rPr>
              <a:t> </a:t>
            </a:r>
            <a:r>
              <a:rPr lang="zh-CN" altLang="en-US" b="1" dirty="0">
                <a:solidFill>
                  <a:schemeClr val="bg1">
                    <a:lumMod val="65000"/>
                  </a:schemeClr>
                </a:solidFill>
              </a:rPr>
              <a:t>数值</a:t>
            </a:r>
            <a:r>
              <a:rPr lang="en-US" altLang="zh-CN" b="1" dirty="0">
                <a:solidFill>
                  <a:schemeClr val="bg1">
                    <a:lumMod val="65000"/>
                  </a:schemeClr>
                </a:solidFill>
              </a:rPr>
              <a:t>/</a:t>
            </a:r>
            <a:r>
              <a:rPr lang="zh-CN" altLang="en-US" b="1" dirty="0">
                <a:solidFill>
                  <a:schemeClr val="bg1">
                    <a:lumMod val="65000"/>
                  </a:schemeClr>
                </a:solidFill>
              </a:rPr>
              <a:t>非数值、小数、整数、英文字符、汉字</a:t>
            </a:r>
            <a:endParaRPr lang="zh-CN" altLang="zh-CN" dirty="0">
              <a:solidFill>
                <a:schemeClr val="bg1">
                  <a:lumMod val="65000"/>
                </a:schemeClr>
              </a:solidFill>
            </a:endParaRPr>
          </a:p>
          <a:p>
            <a:pPr lvl="1">
              <a:lnSpc>
                <a:spcPct val="150000"/>
              </a:lnSpc>
            </a:pPr>
            <a:r>
              <a:rPr lang="zh-CN" altLang="zh-CN" b="1" dirty="0"/>
              <a:t>表示范围和精度</a:t>
            </a:r>
            <a:r>
              <a:rPr lang="zh-CN" altLang="en-US" b="1" dirty="0"/>
              <a:t>：</a:t>
            </a:r>
            <a:r>
              <a:rPr lang="zh-CN" altLang="en-US" b="1" dirty="0">
                <a:solidFill>
                  <a:schemeClr val="bg1">
                    <a:lumMod val="65000"/>
                  </a:schemeClr>
                </a:solidFill>
              </a:rPr>
              <a:t>满足日常计算需要</a:t>
            </a:r>
            <a:endParaRPr lang="zh-CN" altLang="zh-CN" b="1" dirty="0">
              <a:solidFill>
                <a:schemeClr val="bg1">
                  <a:lumMod val="65000"/>
                </a:schemeClr>
              </a:solidFill>
            </a:endParaRPr>
          </a:p>
          <a:p>
            <a:pPr lvl="1">
              <a:lnSpc>
                <a:spcPct val="150000"/>
              </a:lnSpc>
            </a:pPr>
            <a:r>
              <a:rPr lang="zh-CN" altLang="zh-CN" b="1" dirty="0"/>
              <a:t>存储和处理开销</a:t>
            </a:r>
            <a:r>
              <a:rPr lang="zh-CN" altLang="en-US" b="1" dirty="0"/>
              <a:t>：</a:t>
            </a:r>
            <a:r>
              <a:rPr lang="zh-CN" altLang="en-US" b="1" dirty="0">
                <a:solidFill>
                  <a:schemeClr val="bg1">
                    <a:lumMod val="65000"/>
                  </a:schemeClr>
                </a:solidFill>
              </a:rPr>
              <a:t>处理性能</a:t>
            </a:r>
            <a:endParaRPr lang="zh-CN" altLang="zh-CN" b="1" dirty="0">
              <a:solidFill>
                <a:schemeClr val="bg1">
                  <a:lumMod val="65000"/>
                </a:schemeClr>
              </a:solidFill>
            </a:endParaRPr>
          </a:p>
          <a:p>
            <a:pPr lvl="1">
              <a:lnSpc>
                <a:spcPct val="150000"/>
              </a:lnSpc>
            </a:pPr>
            <a:r>
              <a:rPr lang="zh-CN" altLang="zh-CN" b="1" dirty="0"/>
              <a:t>软件的可移植性</a:t>
            </a:r>
            <a:r>
              <a:rPr lang="zh-CN" altLang="en-US" b="1" dirty="0"/>
              <a:t>：</a:t>
            </a:r>
            <a:r>
              <a:rPr lang="zh-CN" altLang="en-US" b="1" dirty="0">
                <a:solidFill>
                  <a:schemeClr val="bg1">
                    <a:lumMod val="65000"/>
                  </a:schemeClr>
                </a:solidFill>
              </a:rPr>
              <a:t>方便在不同机器之间移植</a:t>
            </a:r>
            <a:endParaRPr lang="zh-CN" altLang="zh-CN" b="1" dirty="0">
              <a:solidFill>
                <a:schemeClr val="bg1">
                  <a:lumMod val="65000"/>
                </a:schemeClr>
              </a:solidFill>
            </a:endParaRPr>
          </a:p>
          <a:p>
            <a:pPr>
              <a:lnSpc>
                <a:spcPct val="150000"/>
              </a:lnSpc>
            </a:pPr>
            <a:r>
              <a:rPr lang="zh-CN" altLang="en-US" b="1" dirty="0"/>
              <a:t>现代计算机采用</a:t>
            </a:r>
            <a:r>
              <a:rPr lang="zh-CN" altLang="en-US" b="1" dirty="0">
                <a:solidFill>
                  <a:srgbClr val="0070C0"/>
                </a:solidFill>
              </a:rPr>
              <a:t>二进制</a:t>
            </a:r>
            <a:r>
              <a:rPr lang="zh-CN" altLang="en-US" b="1" dirty="0"/>
              <a:t>进行数据表示</a:t>
            </a:r>
            <a:endParaRPr lang="en-US" altLang="zh-CN" b="1" dirty="0"/>
          </a:p>
          <a:p>
            <a:pPr lvl="1">
              <a:lnSpc>
                <a:spcPct val="150000"/>
              </a:lnSpc>
            </a:pPr>
            <a:r>
              <a:rPr lang="zh-CN" altLang="en-US" b="1" dirty="0"/>
              <a:t>可表示任何数据信息</a:t>
            </a:r>
            <a:endParaRPr lang="en-US" altLang="zh-CN" b="1" dirty="0"/>
          </a:p>
          <a:p>
            <a:pPr lvl="1">
              <a:lnSpc>
                <a:spcPct val="150000"/>
              </a:lnSpc>
            </a:pPr>
            <a:r>
              <a:rPr lang="zh-CN" altLang="en-US" b="1" dirty="0"/>
              <a:t>状态数最少，易与简单物理状态对应</a:t>
            </a:r>
            <a:endParaRPr lang="en-US" altLang="zh-CN" b="1" dirty="0"/>
          </a:p>
          <a:p>
            <a:pPr lvl="1">
              <a:lnSpc>
                <a:spcPct val="150000"/>
              </a:lnSpc>
            </a:pPr>
            <a:r>
              <a:rPr lang="zh-CN" altLang="en-US" b="1" dirty="0"/>
              <a:t>运算电路易实现、硬件开销小</a:t>
            </a:r>
          </a:p>
        </p:txBody>
      </p:sp>
      <p:pic>
        <p:nvPicPr>
          <p:cNvPr id="7" name="图片 6"/>
          <p:cNvPicPr>
            <a:picLocks noChangeAspect="1"/>
          </p:cNvPicPr>
          <p:nvPr/>
        </p:nvPicPr>
        <p:blipFill>
          <a:blip r:embed="rId3">
            <a:duotone>
              <a:schemeClr val="accent1">
                <a:shade val="45000"/>
                <a:satMod val="135000"/>
              </a:schemeClr>
              <a:prstClr val="white"/>
            </a:duotone>
          </a:blip>
          <a:stretch>
            <a:fillRect/>
          </a:stretch>
        </p:blipFill>
        <p:spPr>
          <a:xfrm>
            <a:off x="9475422" y="4544754"/>
            <a:ext cx="1888566" cy="15455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445597" y="4047150"/>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2" name="Line 8"/>
          <p:cNvSpPr>
            <a:spLocks noChangeShapeType="1"/>
          </p:cNvSpPr>
          <p:nvPr/>
        </p:nvSpPr>
        <p:spPr bwMode="auto">
          <a:xfrm>
            <a:off x="1902345" y="3970443"/>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74" name="Rectangle 7"/>
          <p:cNvSpPr>
            <a:spLocks noChangeArrowheads="1"/>
          </p:cNvSpPr>
          <p:nvPr/>
        </p:nvSpPr>
        <p:spPr bwMode="auto">
          <a:xfrm>
            <a:off x="6987783"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75" name="Rectangle 7"/>
          <p:cNvSpPr>
            <a:spLocks noChangeArrowheads="1"/>
          </p:cNvSpPr>
          <p:nvPr/>
        </p:nvSpPr>
        <p:spPr bwMode="auto">
          <a:xfrm>
            <a:off x="7508011"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5" name="Rectangle 7"/>
          <p:cNvSpPr>
            <a:spLocks noChangeArrowheads="1"/>
          </p:cNvSpPr>
          <p:nvPr/>
        </p:nvSpPr>
        <p:spPr bwMode="auto">
          <a:xfrm>
            <a:off x="803451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5" name="Rectangle 7"/>
          <p:cNvSpPr>
            <a:spLocks noChangeArrowheads="1"/>
          </p:cNvSpPr>
          <p:nvPr/>
        </p:nvSpPr>
        <p:spPr bwMode="auto">
          <a:xfrm>
            <a:off x="856426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6" name="Rectangle 7"/>
          <p:cNvSpPr>
            <a:spLocks noChangeArrowheads="1"/>
          </p:cNvSpPr>
          <p:nvPr/>
        </p:nvSpPr>
        <p:spPr bwMode="auto">
          <a:xfrm>
            <a:off x="911144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7" name="Rectangle 7"/>
          <p:cNvSpPr>
            <a:spLocks noChangeArrowheads="1"/>
          </p:cNvSpPr>
          <p:nvPr/>
        </p:nvSpPr>
        <p:spPr bwMode="auto">
          <a:xfrm>
            <a:off x="964119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8" name="Rectangle 7"/>
          <p:cNvSpPr>
            <a:spLocks noChangeArrowheads="1"/>
          </p:cNvSpPr>
          <p:nvPr/>
        </p:nvSpPr>
        <p:spPr bwMode="auto">
          <a:xfrm>
            <a:off x="10178847"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5" name="Rectangle 7"/>
          <p:cNvSpPr>
            <a:spLocks noChangeArrowheads="1"/>
          </p:cNvSpPr>
          <p:nvPr/>
        </p:nvSpPr>
        <p:spPr bwMode="auto">
          <a:xfrm>
            <a:off x="2099802" y="4047150"/>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6" name="Rectangle 7"/>
          <p:cNvSpPr>
            <a:spLocks noChangeArrowheads="1"/>
          </p:cNvSpPr>
          <p:nvPr/>
        </p:nvSpPr>
        <p:spPr bwMode="auto">
          <a:xfrm>
            <a:off x="2634040"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7" name="Rectangle 7"/>
          <p:cNvSpPr>
            <a:spLocks noChangeArrowheads="1"/>
          </p:cNvSpPr>
          <p:nvPr/>
        </p:nvSpPr>
        <p:spPr bwMode="auto">
          <a:xfrm>
            <a:off x="3173318"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8" name="Rectangle 7"/>
          <p:cNvSpPr>
            <a:spLocks noChangeArrowheads="1"/>
          </p:cNvSpPr>
          <p:nvPr/>
        </p:nvSpPr>
        <p:spPr bwMode="auto">
          <a:xfrm>
            <a:off x="370934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9" name="Rectangle 7"/>
          <p:cNvSpPr>
            <a:spLocks noChangeArrowheads="1"/>
          </p:cNvSpPr>
          <p:nvPr/>
        </p:nvSpPr>
        <p:spPr bwMode="auto">
          <a:xfrm>
            <a:off x="4248622"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0" name="Rectangle 7"/>
          <p:cNvSpPr>
            <a:spLocks noChangeArrowheads="1"/>
          </p:cNvSpPr>
          <p:nvPr/>
        </p:nvSpPr>
        <p:spPr bwMode="auto">
          <a:xfrm>
            <a:off x="4776749"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1" name="Rectangle 7"/>
          <p:cNvSpPr>
            <a:spLocks noChangeArrowheads="1"/>
          </p:cNvSpPr>
          <p:nvPr/>
        </p:nvSpPr>
        <p:spPr bwMode="auto">
          <a:xfrm>
            <a:off x="5316027"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2" name="Rectangle 7"/>
          <p:cNvSpPr>
            <a:spLocks noChangeArrowheads="1"/>
          </p:cNvSpPr>
          <p:nvPr/>
        </p:nvSpPr>
        <p:spPr bwMode="auto">
          <a:xfrm>
            <a:off x="584415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71" name="组合 270"/>
          <p:cNvGrpSpPr/>
          <p:nvPr/>
        </p:nvGrpSpPr>
        <p:grpSpPr>
          <a:xfrm>
            <a:off x="1921830" y="3618241"/>
            <a:ext cx="8618456" cy="255044"/>
            <a:chOff x="1663029" y="2734814"/>
            <a:chExt cx="8618456" cy="255044"/>
          </a:xfrm>
        </p:grpSpPr>
        <p:sp>
          <p:nvSpPr>
            <p:cNvPr id="233"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4"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5"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6"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7"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8"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9"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0"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1"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2"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3"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4"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5"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6"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3"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solidFill>
                    <a:srgbClr val="0066FF"/>
                  </a:solidFill>
                  <a:latin typeface="宋体" panose="02010600030101010101" pitchFamily="2" charset="-122"/>
                  <a:ea typeface="宋体" panose="02010600030101010101" pitchFamily="2" charset="-122"/>
                </a:rPr>
                <a:t>000</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4"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270" name="组合 269"/>
          <p:cNvGrpSpPr/>
          <p:nvPr/>
        </p:nvGrpSpPr>
        <p:grpSpPr>
          <a:xfrm>
            <a:off x="2217821" y="3878438"/>
            <a:ext cx="8020050" cy="92005"/>
            <a:chOff x="1959020" y="2948568"/>
            <a:chExt cx="8020050" cy="171901"/>
          </a:xfrm>
        </p:grpSpPr>
        <p:cxnSp>
          <p:nvCxnSpPr>
            <p:cNvPr id="209" name="直接连接符 208"/>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73" name="Rectangle 7"/>
          <p:cNvSpPr>
            <a:spLocks noChangeArrowheads="1"/>
          </p:cNvSpPr>
          <p:nvPr/>
        </p:nvSpPr>
        <p:spPr bwMode="auto">
          <a:xfrm>
            <a:off x="6453931" y="2016446"/>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4" name="Line 8"/>
          <p:cNvSpPr>
            <a:spLocks noChangeShapeType="1"/>
          </p:cNvSpPr>
          <p:nvPr/>
        </p:nvSpPr>
        <p:spPr bwMode="auto">
          <a:xfrm>
            <a:off x="1910679" y="1939739"/>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275" name="Rectangle 7"/>
          <p:cNvSpPr>
            <a:spLocks noChangeArrowheads="1"/>
          </p:cNvSpPr>
          <p:nvPr/>
        </p:nvSpPr>
        <p:spPr bwMode="auto">
          <a:xfrm>
            <a:off x="6996117"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6" name="Rectangle 7"/>
          <p:cNvSpPr>
            <a:spLocks noChangeArrowheads="1"/>
          </p:cNvSpPr>
          <p:nvPr/>
        </p:nvSpPr>
        <p:spPr bwMode="auto">
          <a:xfrm>
            <a:off x="7516345"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7" name="Rectangle 7"/>
          <p:cNvSpPr>
            <a:spLocks noChangeArrowheads="1"/>
          </p:cNvSpPr>
          <p:nvPr/>
        </p:nvSpPr>
        <p:spPr bwMode="auto">
          <a:xfrm>
            <a:off x="804284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8" name="Rectangle 7"/>
          <p:cNvSpPr>
            <a:spLocks noChangeArrowheads="1"/>
          </p:cNvSpPr>
          <p:nvPr/>
        </p:nvSpPr>
        <p:spPr bwMode="auto">
          <a:xfrm>
            <a:off x="857259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9" name="Rectangle 7"/>
          <p:cNvSpPr>
            <a:spLocks noChangeArrowheads="1"/>
          </p:cNvSpPr>
          <p:nvPr/>
        </p:nvSpPr>
        <p:spPr bwMode="auto">
          <a:xfrm>
            <a:off x="911977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0" name="Rectangle 7"/>
          <p:cNvSpPr>
            <a:spLocks noChangeArrowheads="1"/>
          </p:cNvSpPr>
          <p:nvPr/>
        </p:nvSpPr>
        <p:spPr bwMode="auto">
          <a:xfrm>
            <a:off x="964952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1" name="Rectangle 7"/>
          <p:cNvSpPr>
            <a:spLocks noChangeArrowheads="1"/>
          </p:cNvSpPr>
          <p:nvPr/>
        </p:nvSpPr>
        <p:spPr bwMode="auto">
          <a:xfrm>
            <a:off x="10187181"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3" name="Rectangle 7"/>
          <p:cNvSpPr>
            <a:spLocks noChangeArrowheads="1"/>
          </p:cNvSpPr>
          <p:nvPr/>
        </p:nvSpPr>
        <p:spPr bwMode="auto">
          <a:xfrm>
            <a:off x="2642374"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4" name="Rectangle 7"/>
          <p:cNvSpPr>
            <a:spLocks noChangeArrowheads="1"/>
          </p:cNvSpPr>
          <p:nvPr/>
        </p:nvSpPr>
        <p:spPr bwMode="auto">
          <a:xfrm>
            <a:off x="3181652"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5" name="Rectangle 7"/>
          <p:cNvSpPr>
            <a:spLocks noChangeArrowheads="1"/>
          </p:cNvSpPr>
          <p:nvPr/>
        </p:nvSpPr>
        <p:spPr bwMode="auto">
          <a:xfrm>
            <a:off x="371767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6" name="Rectangle 7"/>
          <p:cNvSpPr>
            <a:spLocks noChangeArrowheads="1"/>
          </p:cNvSpPr>
          <p:nvPr/>
        </p:nvSpPr>
        <p:spPr bwMode="auto">
          <a:xfrm>
            <a:off x="4256956"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7" name="Rectangle 7"/>
          <p:cNvSpPr>
            <a:spLocks noChangeArrowheads="1"/>
          </p:cNvSpPr>
          <p:nvPr/>
        </p:nvSpPr>
        <p:spPr bwMode="auto">
          <a:xfrm>
            <a:off x="4785083"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8" name="Rectangle 7"/>
          <p:cNvSpPr>
            <a:spLocks noChangeArrowheads="1"/>
          </p:cNvSpPr>
          <p:nvPr/>
        </p:nvSpPr>
        <p:spPr bwMode="auto">
          <a:xfrm>
            <a:off x="5324361"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9" name="Rectangle 7"/>
          <p:cNvSpPr>
            <a:spLocks noChangeArrowheads="1"/>
          </p:cNvSpPr>
          <p:nvPr/>
        </p:nvSpPr>
        <p:spPr bwMode="auto">
          <a:xfrm>
            <a:off x="585248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90" name="组合 289"/>
          <p:cNvGrpSpPr/>
          <p:nvPr/>
        </p:nvGrpSpPr>
        <p:grpSpPr>
          <a:xfrm>
            <a:off x="2464176" y="1350937"/>
            <a:ext cx="8084444" cy="491644"/>
            <a:chOff x="2197041" y="2498214"/>
            <a:chExt cx="8084444" cy="491644"/>
          </a:xfrm>
        </p:grpSpPr>
        <p:sp>
          <p:nvSpPr>
            <p:cNvPr id="291"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2"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3"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4"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5"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6"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7"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8"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9"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0"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1"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2"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3"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4"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4" name="Rectangle 7"/>
            <p:cNvSpPr>
              <a:spLocks noChangeArrowheads="1"/>
            </p:cNvSpPr>
            <p:nvPr/>
          </p:nvSpPr>
          <p:spPr bwMode="auto">
            <a:xfrm>
              <a:off x="5932346" y="24982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07" name="组合 306"/>
          <p:cNvGrpSpPr/>
          <p:nvPr/>
        </p:nvGrpSpPr>
        <p:grpSpPr>
          <a:xfrm>
            <a:off x="2759555" y="1847734"/>
            <a:ext cx="7486650" cy="92005"/>
            <a:chOff x="2492420" y="2948568"/>
            <a:chExt cx="7486650" cy="171901"/>
          </a:xfrm>
        </p:grpSpPr>
        <p:cxnSp>
          <p:nvCxnSpPr>
            <p:cNvPr id="308" name="直接连接符 30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8" name="直接连接符 317"/>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0" name="直接连接符 319"/>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Rectangle 7"/>
          <p:cNvSpPr>
            <a:spLocks noChangeArrowheads="1"/>
          </p:cNvSpPr>
          <p:nvPr/>
        </p:nvSpPr>
        <p:spPr bwMode="auto">
          <a:xfrm>
            <a:off x="6445554" y="3047803"/>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6" name="Line 8"/>
          <p:cNvSpPr>
            <a:spLocks noChangeShapeType="1"/>
          </p:cNvSpPr>
          <p:nvPr/>
        </p:nvSpPr>
        <p:spPr bwMode="auto">
          <a:xfrm>
            <a:off x="1902302" y="2971096"/>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27" name="Rectangle 7"/>
          <p:cNvSpPr>
            <a:spLocks noChangeArrowheads="1"/>
          </p:cNvSpPr>
          <p:nvPr/>
        </p:nvSpPr>
        <p:spPr bwMode="auto">
          <a:xfrm>
            <a:off x="6987740"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8" name="Rectangle 7"/>
          <p:cNvSpPr>
            <a:spLocks noChangeArrowheads="1"/>
          </p:cNvSpPr>
          <p:nvPr/>
        </p:nvSpPr>
        <p:spPr bwMode="auto">
          <a:xfrm>
            <a:off x="7507968"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9" name="Rectangle 7"/>
          <p:cNvSpPr>
            <a:spLocks noChangeArrowheads="1"/>
          </p:cNvSpPr>
          <p:nvPr/>
        </p:nvSpPr>
        <p:spPr bwMode="auto">
          <a:xfrm>
            <a:off x="803446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0" name="Rectangle 7"/>
          <p:cNvSpPr>
            <a:spLocks noChangeArrowheads="1"/>
          </p:cNvSpPr>
          <p:nvPr/>
        </p:nvSpPr>
        <p:spPr bwMode="auto">
          <a:xfrm>
            <a:off x="856422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1" name="Rectangle 7"/>
          <p:cNvSpPr>
            <a:spLocks noChangeArrowheads="1"/>
          </p:cNvSpPr>
          <p:nvPr/>
        </p:nvSpPr>
        <p:spPr bwMode="auto">
          <a:xfrm>
            <a:off x="911139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2" name="Rectangle 7"/>
          <p:cNvSpPr>
            <a:spLocks noChangeArrowheads="1"/>
          </p:cNvSpPr>
          <p:nvPr/>
        </p:nvSpPr>
        <p:spPr bwMode="auto">
          <a:xfrm>
            <a:off x="964115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3" name="Rectangle 7"/>
          <p:cNvSpPr>
            <a:spLocks noChangeArrowheads="1"/>
          </p:cNvSpPr>
          <p:nvPr/>
        </p:nvSpPr>
        <p:spPr bwMode="auto">
          <a:xfrm>
            <a:off x="10178804"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4" name="Rectangle 7"/>
          <p:cNvSpPr>
            <a:spLocks noChangeArrowheads="1"/>
          </p:cNvSpPr>
          <p:nvPr/>
        </p:nvSpPr>
        <p:spPr bwMode="auto">
          <a:xfrm>
            <a:off x="2633997"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5" name="Rectangle 7"/>
          <p:cNvSpPr>
            <a:spLocks noChangeArrowheads="1"/>
          </p:cNvSpPr>
          <p:nvPr/>
        </p:nvSpPr>
        <p:spPr bwMode="auto">
          <a:xfrm>
            <a:off x="3173275"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6" name="Rectangle 7"/>
          <p:cNvSpPr>
            <a:spLocks noChangeArrowheads="1"/>
          </p:cNvSpPr>
          <p:nvPr/>
        </p:nvSpPr>
        <p:spPr bwMode="auto">
          <a:xfrm>
            <a:off x="370930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7" name="Rectangle 7"/>
          <p:cNvSpPr>
            <a:spLocks noChangeArrowheads="1"/>
          </p:cNvSpPr>
          <p:nvPr/>
        </p:nvSpPr>
        <p:spPr bwMode="auto">
          <a:xfrm>
            <a:off x="4248579"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8" name="Rectangle 7"/>
          <p:cNvSpPr>
            <a:spLocks noChangeArrowheads="1"/>
          </p:cNvSpPr>
          <p:nvPr/>
        </p:nvSpPr>
        <p:spPr bwMode="auto">
          <a:xfrm>
            <a:off x="4776706"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9" name="Rectangle 7"/>
          <p:cNvSpPr>
            <a:spLocks noChangeArrowheads="1"/>
          </p:cNvSpPr>
          <p:nvPr/>
        </p:nvSpPr>
        <p:spPr bwMode="auto">
          <a:xfrm>
            <a:off x="5315984"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0" name="Rectangle 7"/>
          <p:cNvSpPr>
            <a:spLocks noChangeArrowheads="1"/>
          </p:cNvSpPr>
          <p:nvPr/>
        </p:nvSpPr>
        <p:spPr bwMode="auto">
          <a:xfrm>
            <a:off x="584411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41" name="组合 340"/>
          <p:cNvGrpSpPr/>
          <p:nvPr/>
        </p:nvGrpSpPr>
        <p:grpSpPr>
          <a:xfrm>
            <a:off x="2455799" y="2392827"/>
            <a:ext cx="8084444" cy="481111"/>
            <a:chOff x="2197041" y="2508747"/>
            <a:chExt cx="8084444" cy="481111"/>
          </a:xfrm>
        </p:grpSpPr>
        <p:sp>
          <p:nvSpPr>
            <p:cNvPr id="342"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3"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4"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5"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6"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7"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8"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9"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0"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1"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2"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3"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4"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5"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5" name="Rectangle 7"/>
            <p:cNvSpPr>
              <a:spLocks noChangeArrowheads="1"/>
            </p:cNvSpPr>
            <p:nvPr/>
          </p:nvSpPr>
          <p:spPr bwMode="auto">
            <a:xfrm>
              <a:off x="5924338" y="250874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57" name="组合 356"/>
          <p:cNvGrpSpPr/>
          <p:nvPr/>
        </p:nvGrpSpPr>
        <p:grpSpPr>
          <a:xfrm>
            <a:off x="2751178" y="2879091"/>
            <a:ext cx="7486650" cy="92005"/>
            <a:chOff x="2492420" y="2948568"/>
            <a:chExt cx="7486650" cy="171901"/>
          </a:xfrm>
        </p:grpSpPr>
        <p:cxnSp>
          <p:nvCxnSpPr>
            <p:cNvPr id="358" name="直接连接符 35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76" name="Rectangle 7"/>
          <p:cNvSpPr>
            <a:spLocks noChangeArrowheads="1"/>
          </p:cNvSpPr>
          <p:nvPr/>
        </p:nvSpPr>
        <p:spPr bwMode="auto">
          <a:xfrm>
            <a:off x="6436397" y="5075881"/>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7" name="Line 8"/>
          <p:cNvSpPr>
            <a:spLocks noChangeShapeType="1"/>
          </p:cNvSpPr>
          <p:nvPr/>
        </p:nvSpPr>
        <p:spPr bwMode="auto">
          <a:xfrm>
            <a:off x="1893145" y="4999174"/>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78" name="Rectangle 7"/>
          <p:cNvSpPr>
            <a:spLocks noChangeArrowheads="1"/>
          </p:cNvSpPr>
          <p:nvPr/>
        </p:nvSpPr>
        <p:spPr bwMode="auto">
          <a:xfrm>
            <a:off x="6978583"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9" name="Rectangle 7"/>
          <p:cNvSpPr>
            <a:spLocks noChangeArrowheads="1"/>
          </p:cNvSpPr>
          <p:nvPr/>
        </p:nvSpPr>
        <p:spPr bwMode="auto">
          <a:xfrm>
            <a:off x="7498811"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0" name="Rectangle 7"/>
          <p:cNvSpPr>
            <a:spLocks noChangeArrowheads="1"/>
          </p:cNvSpPr>
          <p:nvPr/>
        </p:nvSpPr>
        <p:spPr bwMode="auto">
          <a:xfrm>
            <a:off x="802531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1" name="Rectangle 7"/>
          <p:cNvSpPr>
            <a:spLocks noChangeArrowheads="1"/>
          </p:cNvSpPr>
          <p:nvPr/>
        </p:nvSpPr>
        <p:spPr bwMode="auto">
          <a:xfrm>
            <a:off x="855506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2" name="Rectangle 7"/>
          <p:cNvSpPr>
            <a:spLocks noChangeArrowheads="1"/>
          </p:cNvSpPr>
          <p:nvPr/>
        </p:nvSpPr>
        <p:spPr bwMode="auto">
          <a:xfrm>
            <a:off x="910224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3" name="Rectangle 7"/>
          <p:cNvSpPr>
            <a:spLocks noChangeArrowheads="1"/>
          </p:cNvSpPr>
          <p:nvPr/>
        </p:nvSpPr>
        <p:spPr bwMode="auto">
          <a:xfrm>
            <a:off x="963199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4" name="Rectangle 7"/>
          <p:cNvSpPr>
            <a:spLocks noChangeArrowheads="1"/>
          </p:cNvSpPr>
          <p:nvPr/>
        </p:nvSpPr>
        <p:spPr bwMode="auto">
          <a:xfrm>
            <a:off x="10169647"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5" name="Rectangle 7"/>
          <p:cNvSpPr>
            <a:spLocks noChangeArrowheads="1"/>
          </p:cNvSpPr>
          <p:nvPr/>
        </p:nvSpPr>
        <p:spPr bwMode="auto">
          <a:xfrm>
            <a:off x="2090602" y="5075881"/>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6" name="Rectangle 7"/>
          <p:cNvSpPr>
            <a:spLocks noChangeArrowheads="1"/>
          </p:cNvSpPr>
          <p:nvPr/>
        </p:nvSpPr>
        <p:spPr bwMode="auto">
          <a:xfrm>
            <a:off x="2624840"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7" name="Rectangle 7"/>
          <p:cNvSpPr>
            <a:spLocks noChangeArrowheads="1"/>
          </p:cNvSpPr>
          <p:nvPr/>
        </p:nvSpPr>
        <p:spPr bwMode="auto">
          <a:xfrm>
            <a:off x="3164118"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8" name="Rectangle 7"/>
          <p:cNvSpPr>
            <a:spLocks noChangeArrowheads="1"/>
          </p:cNvSpPr>
          <p:nvPr/>
        </p:nvSpPr>
        <p:spPr bwMode="auto">
          <a:xfrm>
            <a:off x="370014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9" name="Rectangle 7"/>
          <p:cNvSpPr>
            <a:spLocks noChangeArrowheads="1"/>
          </p:cNvSpPr>
          <p:nvPr/>
        </p:nvSpPr>
        <p:spPr bwMode="auto">
          <a:xfrm>
            <a:off x="4239422"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0" name="Rectangle 7"/>
          <p:cNvSpPr>
            <a:spLocks noChangeArrowheads="1"/>
          </p:cNvSpPr>
          <p:nvPr/>
        </p:nvSpPr>
        <p:spPr bwMode="auto">
          <a:xfrm>
            <a:off x="4767549"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1" name="Rectangle 7"/>
          <p:cNvSpPr>
            <a:spLocks noChangeArrowheads="1"/>
          </p:cNvSpPr>
          <p:nvPr/>
        </p:nvSpPr>
        <p:spPr bwMode="auto">
          <a:xfrm>
            <a:off x="5306827"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2" name="Rectangle 7"/>
          <p:cNvSpPr>
            <a:spLocks noChangeArrowheads="1"/>
          </p:cNvSpPr>
          <p:nvPr/>
        </p:nvSpPr>
        <p:spPr bwMode="auto">
          <a:xfrm>
            <a:off x="583495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93" name="组合 392"/>
          <p:cNvGrpSpPr/>
          <p:nvPr/>
        </p:nvGrpSpPr>
        <p:grpSpPr>
          <a:xfrm>
            <a:off x="1912630" y="4646972"/>
            <a:ext cx="8618456" cy="255044"/>
            <a:chOff x="1663029" y="2734814"/>
            <a:chExt cx="8618456" cy="255044"/>
          </a:xfrm>
        </p:grpSpPr>
        <p:sp>
          <p:nvSpPr>
            <p:cNvPr id="394"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5"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6"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7"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8"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9"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0"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1"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2"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3"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4"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5"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6"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7"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8"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a:solidFill>
                    <a:srgbClr val="0066FF"/>
                  </a:solidFill>
                  <a:latin typeface="宋体" panose="02010600030101010101" pitchFamily="2" charset="-122"/>
                  <a:ea typeface="宋体" panose="02010600030101010101" pitchFamily="2" charset="-122"/>
                </a:rPr>
                <a:t>0</a:t>
              </a:r>
              <a:r>
                <a:rPr lang="en-US" sz="1600">
                  <a:solidFill>
                    <a:srgbClr val="0066FF"/>
                  </a:solidFill>
                  <a:latin typeface="宋体" panose="02010600030101010101" pitchFamily="2" charset="-122"/>
                  <a:ea typeface="宋体" panose="02010600030101010101" pitchFamily="2" charset="-122"/>
                </a:rPr>
                <a:t>000</a:t>
              </a:r>
              <a:endParaRPr lang="en-US" sz="160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9"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410" name="组合 409"/>
          <p:cNvGrpSpPr/>
          <p:nvPr/>
        </p:nvGrpSpPr>
        <p:grpSpPr>
          <a:xfrm>
            <a:off x="2208621" y="4907169"/>
            <a:ext cx="8020050" cy="92005"/>
            <a:chOff x="1959020" y="2948568"/>
            <a:chExt cx="8020050" cy="171901"/>
          </a:xfrm>
        </p:grpSpPr>
        <p:cxnSp>
          <p:nvCxnSpPr>
            <p:cNvPr id="411" name="直接连接符 410"/>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7" name="直接连接符 416"/>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434" name="Rectangle 7"/>
          <p:cNvSpPr>
            <a:spLocks noChangeArrowheads="1"/>
          </p:cNvSpPr>
          <p:nvPr/>
        </p:nvSpPr>
        <p:spPr bwMode="auto">
          <a:xfrm>
            <a:off x="1349793" y="1845440"/>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原码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5" name="Rectangle 7"/>
          <p:cNvSpPr>
            <a:spLocks noChangeArrowheads="1"/>
          </p:cNvSpPr>
          <p:nvPr/>
        </p:nvSpPr>
        <p:spPr bwMode="auto">
          <a:xfrm>
            <a:off x="1350174" y="283459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反码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6" name="Rectangle 7"/>
          <p:cNvSpPr>
            <a:spLocks noChangeArrowheads="1"/>
          </p:cNvSpPr>
          <p:nvPr/>
        </p:nvSpPr>
        <p:spPr bwMode="auto">
          <a:xfrm>
            <a:off x="1334927" y="383418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补码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7" name="Rectangle 7"/>
          <p:cNvSpPr>
            <a:spLocks noChangeArrowheads="1"/>
          </p:cNvSpPr>
          <p:nvPr/>
        </p:nvSpPr>
        <p:spPr bwMode="auto">
          <a:xfrm>
            <a:off x="1313105" y="4870798"/>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移码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cxnSp>
        <p:nvCxnSpPr>
          <p:cNvPr id="221" name="直接箭头连接符 220"/>
          <p:cNvCxnSpPr/>
          <p:nvPr/>
        </p:nvCxnSpPr>
        <p:spPr>
          <a:xfrm>
            <a:off x="5042771" y="2825655"/>
            <a:ext cx="0" cy="783648"/>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3680372" y="3833600"/>
            <a:ext cx="5331894" cy="804407"/>
            <a:chOff x="3680372" y="4087113"/>
            <a:chExt cx="5331894" cy="804407"/>
          </a:xfrm>
        </p:grpSpPr>
        <p:cxnSp>
          <p:nvCxnSpPr>
            <p:cNvPr id="223" name="直接箭头连接符 222"/>
            <p:cNvCxnSpPr/>
            <p:nvPr/>
          </p:nvCxnSpPr>
          <p:spPr>
            <a:xfrm flipV="1">
              <a:off x="3680372" y="4087700"/>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箭头连接符 246"/>
            <p:cNvCxnSpPr/>
            <p:nvPr/>
          </p:nvCxnSpPr>
          <p:spPr>
            <a:xfrm flipV="1">
              <a:off x="9012266" y="4087113"/>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12" name="直接箭头连接符 211"/>
          <p:cNvCxnSpPr/>
          <p:nvPr/>
        </p:nvCxnSpPr>
        <p:spPr>
          <a:xfrm flipV="1">
            <a:off x="2890663" y="1815074"/>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0" name="标题 1"/>
          <p:cNvSpPr>
            <a:spLocks noGrp="1"/>
          </p:cNvSpPr>
          <p:nvPr>
            <p:ph type="title"/>
          </p:nvPr>
        </p:nvSpPr>
        <p:spPr>
          <a:xfrm>
            <a:off x="487822" y="257614"/>
            <a:ext cx="10515600" cy="617641"/>
          </a:xfrm>
        </p:spPr>
        <p:txBody>
          <a:bodyPr>
            <a:normAutofit/>
          </a:bodyPr>
          <a:lstStyle/>
          <a:p>
            <a:r>
              <a:rPr lang="zh-CN" altLang="en-US" dirty="0"/>
              <a:t>不同机器码对比</a:t>
            </a:r>
          </a:p>
        </p:txBody>
      </p:sp>
      <p:sp>
        <p:nvSpPr>
          <p:cNvPr id="5" name="圆角矩形 4"/>
          <p:cNvSpPr/>
          <p:nvPr/>
        </p:nvSpPr>
        <p:spPr>
          <a:xfrm>
            <a:off x="6771812" y="1343207"/>
            <a:ext cx="3759273" cy="2958987"/>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2439923" y="1276524"/>
            <a:ext cx="3759273" cy="2026324"/>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6208346" y="1285461"/>
            <a:ext cx="582493" cy="4045463"/>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2446643" y="1294400"/>
            <a:ext cx="8112620" cy="2017386"/>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1893145" y="3489506"/>
            <a:ext cx="8637939" cy="1993818"/>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1883290" y="2458148"/>
            <a:ext cx="4325813" cy="1942551"/>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1947834" y="3542720"/>
            <a:ext cx="582493" cy="1864986"/>
          </a:xfrm>
          <a:prstGeom prst="roundRect">
            <a:avLst>
              <a:gd name="adj" fmla="val 8069"/>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正数区间，原码，反码，补码表示相同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8"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原码、反码有两个</a:t>
            </a:r>
            <a:r>
              <a:rPr lang="en-US" altLang="zh-CN" sz="2800" b="1">
                <a:solidFill>
                  <a:sysClr val="windowText" lastClr="000000"/>
                </a:solidFill>
                <a:latin typeface="微软雅黑" panose="020B0503020204020204" pitchFamily="34" charset="-122"/>
                <a:ea typeface="微软雅黑" panose="020B0503020204020204" pitchFamily="34" charset="-122"/>
              </a:rPr>
              <a:t>0</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9"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负数区域反码与原码数值位相反</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0"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原码、反码在数轴上对称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1"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补码、移码在数轴上不对称，最左侧多了一个数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补码、移码符号位相异，数值位相同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7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负数的补码等于反码末位加</a:t>
            </a:r>
            <a:r>
              <a:rPr lang="en-US" altLang="zh-CN" sz="2800" b="1">
                <a:solidFill>
                  <a:sysClr val="windowText" lastClr="000000"/>
                </a:solidFill>
                <a:latin typeface="微软雅黑" panose="020B0503020204020204" pitchFamily="34" charset="-122"/>
                <a:ea typeface="微软雅黑" panose="020B0503020204020204" pitchFamily="34" charset="-122"/>
              </a:rPr>
              <a:t>1</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0269">
        <p15:prstTrans prst="pageCurlDouble"/>
      </p:transition>
    </mc:Choice>
    <mc:Fallback xmlns="">
      <p:transition spd="slow" advTm="1302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4">
                                            <p:bg/>
                                          </p:spTgt>
                                        </p:tgtEl>
                                        <p:attrNameLst>
                                          <p:attrName>style.visibility</p:attrName>
                                        </p:attrNameLst>
                                      </p:cBhvr>
                                      <p:to>
                                        <p:strVal val="visible"/>
                                      </p:to>
                                    </p:set>
                                    <p:animEffect transition="in" filter="wipe(left)">
                                      <p:cBhvr>
                                        <p:cTn id="10" dur="500"/>
                                        <p:tgtEl>
                                          <p:spTgt spid="224">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4">
                                            <p:txEl>
                                              <p:pRg st="0" end="0"/>
                                            </p:txEl>
                                          </p:spTgt>
                                        </p:tgtEl>
                                        <p:attrNameLst>
                                          <p:attrName>style.visibility</p:attrName>
                                        </p:attrNameLst>
                                      </p:cBhvr>
                                      <p:to>
                                        <p:strVal val="visible"/>
                                      </p:to>
                                    </p:set>
                                    <p:animEffect transition="in" filter="wipe(left)">
                                      <p:cBhvr>
                                        <p:cTn id="13" dur="500"/>
                                        <p:tgtEl>
                                          <p:spTgt spid="22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22" presetClass="entr" presetSubtype="1" fill="hold" grpId="0" nodeType="with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up)">
                                      <p:cBhvr>
                                        <p:cTn id="20" dur="500"/>
                                        <p:tgtEl>
                                          <p:spTgt spid="2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8">
                                            <p:bg/>
                                          </p:spTgt>
                                        </p:tgtEl>
                                        <p:attrNameLst>
                                          <p:attrName>style.visibility</p:attrName>
                                        </p:attrNameLst>
                                      </p:cBhvr>
                                      <p:to>
                                        <p:strVal val="visible"/>
                                      </p:to>
                                    </p:set>
                                    <p:animEffect transition="in" filter="wipe(left)">
                                      <p:cBhvr>
                                        <p:cTn id="23" dur="500"/>
                                        <p:tgtEl>
                                          <p:spTgt spid="24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8">
                                            <p:txEl>
                                              <p:pRg st="0" end="0"/>
                                            </p:txEl>
                                          </p:spTgt>
                                        </p:tgtEl>
                                        <p:attrNameLst>
                                          <p:attrName>style.visibility</p:attrName>
                                        </p:attrNameLst>
                                      </p:cBhvr>
                                      <p:to>
                                        <p:strVal val="visible"/>
                                      </p:to>
                                    </p:set>
                                    <p:animEffect transition="in" filter="wipe(left)">
                                      <p:cBhvr>
                                        <p:cTn id="26" dur="500"/>
                                        <p:tgtEl>
                                          <p:spTgt spid="24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7"/>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9">
                                            <p:bg/>
                                          </p:spTgt>
                                        </p:tgtEl>
                                        <p:attrNameLst>
                                          <p:attrName>style.visibility</p:attrName>
                                        </p:attrNameLst>
                                      </p:cBhvr>
                                      <p:to>
                                        <p:strVal val="visible"/>
                                      </p:to>
                                    </p:set>
                                    <p:animEffect transition="in" filter="wipe(left)">
                                      <p:cBhvr>
                                        <p:cTn id="36" dur="500"/>
                                        <p:tgtEl>
                                          <p:spTgt spid="249">
                                            <p:bg/>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9">
                                            <p:txEl>
                                              <p:pRg st="0" end="0"/>
                                            </p:txEl>
                                          </p:spTgt>
                                        </p:tgtEl>
                                        <p:attrNameLst>
                                          <p:attrName>style.visibility</p:attrName>
                                        </p:attrNameLst>
                                      </p:cBhvr>
                                      <p:to>
                                        <p:strVal val="visible"/>
                                      </p:to>
                                    </p:set>
                                    <p:animEffect transition="in" filter="wipe(left)">
                                      <p:cBhvr>
                                        <p:cTn id="39" dur="500"/>
                                        <p:tgtEl>
                                          <p:spTgt spid="24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wipe(down)">
                                      <p:cBhvr>
                                        <p:cTn id="44" dur="500"/>
                                        <p:tgtEl>
                                          <p:spTgt spid="2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218"/>
                                        </p:tgtEl>
                                        <p:attrNameLst>
                                          <p:attrName>style.visibility</p:attrName>
                                        </p:attrNameLst>
                                      </p:cBhvr>
                                      <p:to>
                                        <p:strVal val="visible"/>
                                      </p:to>
                                    </p:set>
                                    <p:animEffect transition="in" filter="wipe(left)">
                                      <p:cBhvr>
                                        <p:cTn id="53" dur="500"/>
                                        <p:tgtEl>
                                          <p:spTgt spid="2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50">
                                            <p:bg/>
                                          </p:spTgt>
                                        </p:tgtEl>
                                        <p:attrNameLst>
                                          <p:attrName>style.visibility</p:attrName>
                                        </p:attrNameLst>
                                      </p:cBhvr>
                                      <p:to>
                                        <p:strVal val="visible"/>
                                      </p:to>
                                    </p:set>
                                    <p:animEffect transition="in" filter="wipe(left)">
                                      <p:cBhvr>
                                        <p:cTn id="56" dur="500"/>
                                        <p:tgtEl>
                                          <p:spTgt spid="250">
                                            <p:bg/>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0">
                                            <p:txEl>
                                              <p:pRg st="0" end="0"/>
                                            </p:txEl>
                                          </p:spTgt>
                                        </p:tgtEl>
                                        <p:attrNameLst>
                                          <p:attrName>style.visibility</p:attrName>
                                        </p:attrNameLst>
                                      </p:cBhvr>
                                      <p:to>
                                        <p:strVal val="visible"/>
                                      </p:to>
                                    </p:set>
                                    <p:animEffect transition="in" filter="wipe(left)">
                                      <p:cBhvr>
                                        <p:cTn id="59" dur="500"/>
                                        <p:tgtEl>
                                          <p:spTgt spid="25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8"/>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19"/>
                                        </p:tgtEl>
                                        <p:attrNameLst>
                                          <p:attrName>style.visibility</p:attrName>
                                        </p:attrNameLst>
                                      </p:cBhvr>
                                      <p:to>
                                        <p:strVal val="visible"/>
                                      </p:to>
                                    </p:set>
                                    <p:animEffect transition="in" filter="wipe(left)">
                                      <p:cBhvr>
                                        <p:cTn id="66" dur="500"/>
                                        <p:tgtEl>
                                          <p:spTgt spid="2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1">
                                            <p:bg/>
                                          </p:spTgt>
                                        </p:tgtEl>
                                        <p:attrNameLst>
                                          <p:attrName>style.visibility</p:attrName>
                                        </p:attrNameLst>
                                      </p:cBhvr>
                                      <p:to>
                                        <p:strVal val="visible"/>
                                      </p:to>
                                    </p:set>
                                    <p:animEffect transition="in" filter="wipe(left)">
                                      <p:cBhvr>
                                        <p:cTn id="69" dur="500"/>
                                        <p:tgtEl>
                                          <p:spTgt spid="251">
                                            <p:bg/>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1">
                                            <p:txEl>
                                              <p:pRg st="0" end="0"/>
                                            </p:txEl>
                                          </p:spTgt>
                                        </p:tgtEl>
                                        <p:attrNameLst>
                                          <p:attrName>style.visibility</p:attrName>
                                        </p:attrNameLst>
                                      </p:cBhvr>
                                      <p:to>
                                        <p:strVal val="visible"/>
                                      </p:to>
                                    </p:set>
                                    <p:animEffect transition="in" filter="wipe(left)">
                                      <p:cBhvr>
                                        <p:cTn id="72" dur="500"/>
                                        <p:tgtEl>
                                          <p:spTgt spid="25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2">
                                            <p:bg/>
                                          </p:spTgt>
                                        </p:tgtEl>
                                        <p:attrNameLst>
                                          <p:attrName>style.visibility</p:attrName>
                                        </p:attrNameLst>
                                      </p:cBhvr>
                                      <p:to>
                                        <p:strVal val="visible"/>
                                      </p:to>
                                    </p:set>
                                    <p:animEffect transition="in" filter="wipe(left)">
                                      <p:cBhvr>
                                        <p:cTn id="82" dur="500"/>
                                        <p:tgtEl>
                                          <p:spTgt spid="252">
                                            <p:bg/>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52">
                                            <p:txEl>
                                              <p:pRg st="0" end="0"/>
                                            </p:txEl>
                                          </p:spTgt>
                                        </p:tgtEl>
                                        <p:attrNameLst>
                                          <p:attrName>style.visibility</p:attrName>
                                        </p:attrNameLst>
                                      </p:cBhvr>
                                      <p:to>
                                        <p:strVal val="visible"/>
                                      </p:to>
                                    </p:set>
                                    <p:animEffect transition="in" filter="wipe(left)">
                                      <p:cBhvr>
                                        <p:cTn id="85" dur="500"/>
                                        <p:tgtEl>
                                          <p:spTgt spid="252">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9"/>
                                        </p:tgtEl>
                                        <p:attrNameLst>
                                          <p:attrName>style.visibility</p:attrName>
                                        </p:attrNameLst>
                                      </p:cBhvr>
                                      <p:to>
                                        <p:strVal val="hidden"/>
                                      </p:to>
                                    </p:set>
                                  </p:childTnLst>
                                </p:cTn>
                              </p:par>
                              <p:par>
                                <p:cTn id="99" presetID="22" presetClass="entr" presetSubtype="8" fill="hold" grpId="0" nodeType="withEffect">
                                  <p:stCondLst>
                                    <p:cond delay="0"/>
                                  </p:stCondLst>
                                  <p:childTnLst>
                                    <p:set>
                                      <p:cBhvr>
                                        <p:cTn id="100" dur="1" fill="hold">
                                          <p:stCondLst>
                                            <p:cond delay="0"/>
                                          </p:stCondLst>
                                        </p:cTn>
                                        <p:tgtEl>
                                          <p:spTgt spid="220"/>
                                        </p:tgtEl>
                                        <p:attrNameLst>
                                          <p:attrName>style.visibility</p:attrName>
                                        </p:attrNameLst>
                                      </p:cBhvr>
                                      <p:to>
                                        <p:strVal val="visible"/>
                                      </p:to>
                                    </p:set>
                                    <p:animEffect transition="in" filter="wipe(left)">
                                      <p:cBhvr>
                                        <p:cTn id="101" dur="500"/>
                                        <p:tgtEl>
                                          <p:spTgt spid="22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72">
                                            <p:bg/>
                                          </p:spTgt>
                                        </p:tgtEl>
                                        <p:attrNameLst>
                                          <p:attrName>style.visibility</p:attrName>
                                        </p:attrNameLst>
                                      </p:cBhvr>
                                      <p:to>
                                        <p:strVal val="visible"/>
                                      </p:to>
                                    </p:set>
                                    <p:animEffect transition="in" filter="wipe(left)">
                                      <p:cBhvr>
                                        <p:cTn id="104" dur="500"/>
                                        <p:tgtEl>
                                          <p:spTgt spid="272">
                                            <p:bg/>
                                          </p:spTgt>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72">
                                            <p:txEl>
                                              <p:pRg st="0" end="0"/>
                                            </p:txEl>
                                          </p:spTgt>
                                        </p:tgtEl>
                                        <p:attrNameLst>
                                          <p:attrName>style.visibility</p:attrName>
                                        </p:attrNameLst>
                                      </p:cBhvr>
                                      <p:to>
                                        <p:strVal val="visible"/>
                                      </p:to>
                                    </p:set>
                                    <p:animEffect transition="in" filter="wipe(left)">
                                      <p:cBhvr>
                                        <p:cTn id="107" dur="500"/>
                                        <p:tgtEl>
                                          <p:spTgt spid="272">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21"/>
                                        </p:tgtEl>
                                        <p:attrNameLst>
                                          <p:attrName>style.visibility</p:attrName>
                                        </p:attrNameLst>
                                      </p:cBhvr>
                                      <p:to>
                                        <p:strVal val="visible"/>
                                      </p:to>
                                    </p:set>
                                    <p:animEffect transition="in" filter="wipe(up)">
                                      <p:cBhvr>
                                        <p:cTn id="1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2" grpId="0" animBg="1"/>
      <p:bldP spid="222" grpId="1" animBg="1"/>
      <p:bldP spid="224" grpId="0" build="allAtOnce" animBg="1" autoUpdateAnimBg="0"/>
      <p:bldP spid="248" grpId="0" build="allAtOnce" animBg="1" autoUpdateAnimBg="0"/>
      <p:bldP spid="249" grpId="0" uiExpand="1" build="allAtOnce" animBg="1" autoUpdateAnimBg="0"/>
      <p:bldP spid="250" grpId="0" uiExpand="1" build="allAtOnce" animBg="1" autoUpdateAnimBg="0"/>
      <p:bldP spid="251" grpId="0" uiExpand="1" build="allAtOnce" animBg="1" autoUpdateAnimBg="0"/>
      <p:bldP spid="252" grpId="0" uiExpand="1" build="allAtOnce" animBg="1" autoUpdateAnimBg="0"/>
      <p:bldP spid="272" grpId="0" uiExpand="1" build="allAtOnce"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不同机器码公式对比</a:t>
            </a:r>
            <a:endParaRPr lang="zh-CN" altLang="en-US" dirty="0"/>
          </a:p>
        </p:txBody>
      </p:sp>
      <p:graphicFrame>
        <p:nvGraphicFramePr>
          <p:cNvPr id="5" name="Group 3"/>
          <p:cNvGraphicFramePr/>
          <p:nvPr/>
        </p:nvGraphicFramePr>
        <p:xfrm>
          <a:off x="1295400" y="1727202"/>
          <a:ext cx="9829800" cy="3898901"/>
        </p:xfrm>
        <a:graphic>
          <a:graphicData uri="http://schemas.openxmlformats.org/drawingml/2006/table">
            <a:tbl>
              <a:tblPr/>
              <a:tblGrid>
                <a:gridCol w="2457450">
                  <a:extLst>
                    <a:ext uri="{9D8B030D-6E8A-4147-A177-3AD203B41FA5}">
                      <a16:colId xmlns:a16="http://schemas.microsoft.com/office/drawing/2014/main" val="20000"/>
                    </a:ext>
                  </a:extLst>
                </a:gridCol>
                <a:gridCol w="2457450">
                  <a:extLst>
                    <a:ext uri="{9D8B030D-6E8A-4147-A177-3AD203B41FA5}">
                      <a16:colId xmlns:a16="http://schemas.microsoft.com/office/drawing/2014/main" val="20001"/>
                    </a:ext>
                  </a:extLst>
                </a:gridCol>
                <a:gridCol w="2457450">
                  <a:extLst>
                    <a:ext uri="{9D8B030D-6E8A-4147-A177-3AD203B41FA5}">
                      <a16:colId xmlns:a16="http://schemas.microsoft.com/office/drawing/2014/main" val="20002"/>
                    </a:ext>
                  </a:extLst>
                </a:gridCol>
                <a:gridCol w="2457450">
                  <a:extLst>
                    <a:ext uri="{9D8B030D-6E8A-4147-A177-3AD203B41FA5}">
                      <a16:colId xmlns:a16="http://schemas.microsoft.com/office/drawing/2014/main" val="20003"/>
                    </a:ext>
                  </a:extLst>
                </a:gridCol>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定点数机器码表示范围</a:t>
            </a:r>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grpSp>
        <p:nvGrpSpPr>
          <p:cNvPr id="16" name="组合 15"/>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机器码小结</a:t>
            </a:r>
          </a:p>
        </p:txBody>
      </p:sp>
      <p:sp>
        <p:nvSpPr>
          <p:cNvPr id="3" name="内容占位符 2"/>
          <p:cNvSpPr>
            <a:spLocks noGrp="1"/>
          </p:cNvSpPr>
          <p:nvPr>
            <p:ph idx="1"/>
          </p:nvPr>
        </p:nvSpPr>
        <p:spPr/>
        <p:txBody>
          <a:bodyPr/>
          <a:lstStyle/>
          <a:p>
            <a:pPr algn="just">
              <a:lnSpc>
                <a:spcPct val="150000"/>
              </a:lnSpc>
              <a:spcBef>
                <a:spcPct val="30000"/>
              </a:spcBef>
            </a:pPr>
            <a:r>
              <a:rPr lang="en-US" altLang="zh-CN" b="1" dirty="0"/>
              <a:t>4</a:t>
            </a:r>
            <a:r>
              <a:rPr lang="zh-CN" altLang="en-US" b="1" dirty="0"/>
              <a:t>类机器码应用</a:t>
            </a:r>
          </a:p>
          <a:p>
            <a:pPr lvl="1" algn="just">
              <a:lnSpc>
                <a:spcPct val="150000"/>
              </a:lnSpc>
              <a:spcBef>
                <a:spcPct val="30000"/>
              </a:spcBef>
            </a:pPr>
            <a:r>
              <a:rPr lang="zh-CN" altLang="en-US" b="1" dirty="0"/>
              <a:t>原码</a:t>
            </a:r>
            <a:r>
              <a:rPr lang="zh-CN" altLang="en-US" dirty="0"/>
              <a:t>   用来表示浮点（实）数的尾数</a:t>
            </a:r>
          </a:p>
          <a:p>
            <a:pPr lvl="1" algn="just">
              <a:lnSpc>
                <a:spcPct val="150000"/>
              </a:lnSpc>
              <a:spcBef>
                <a:spcPct val="30000"/>
              </a:spcBef>
            </a:pPr>
            <a:r>
              <a:rPr lang="zh-CN" altLang="en-US" b="1" dirty="0"/>
              <a:t>反码</a:t>
            </a:r>
            <a:r>
              <a:rPr lang="zh-CN" altLang="en-US" dirty="0"/>
              <a:t>   已不用于表示数值数据</a:t>
            </a:r>
          </a:p>
          <a:p>
            <a:pPr lvl="1" algn="just">
              <a:lnSpc>
                <a:spcPct val="150000"/>
              </a:lnSpc>
              <a:spcBef>
                <a:spcPct val="30000"/>
              </a:spcBef>
            </a:pPr>
            <a:r>
              <a:rPr lang="zh-CN" altLang="en-US" b="1" dirty="0"/>
              <a:t>补码</a:t>
            </a:r>
            <a:r>
              <a:rPr lang="zh-CN" altLang="en-US" dirty="0"/>
              <a:t>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b="1" dirty="0"/>
              <a:t>移码</a:t>
            </a:r>
            <a:r>
              <a:rPr lang="zh-CN" altLang="en-US" dirty="0"/>
              <a:t>   用于浮点数阶码</a:t>
            </a:r>
          </a:p>
          <a:p>
            <a:pPr algn="just">
              <a:lnSpc>
                <a:spcPct val="150000"/>
              </a:lnSpc>
              <a:spcBef>
                <a:spcPct val="30000"/>
              </a:spcBef>
            </a:pPr>
            <a:r>
              <a:rPr lang="zh-CN" altLang="en-US" b="1" dirty="0"/>
              <a:t>补码优势</a:t>
            </a:r>
          </a:p>
          <a:p>
            <a:pPr lvl="1" algn="just">
              <a:lnSpc>
                <a:spcPct val="150000"/>
              </a:lnSpc>
              <a:spcBef>
                <a:spcPct val="30000"/>
              </a:spcBef>
            </a:pPr>
            <a:r>
              <a:rPr lang="zh-CN" altLang="en-US" dirty="0"/>
              <a:t>模运算，加、减运算统一</a:t>
            </a:r>
          </a:p>
          <a:p>
            <a:pPr lvl="1" algn="just">
              <a:lnSpc>
                <a:spcPct val="150000"/>
              </a:lnSpc>
              <a:spcBef>
                <a:spcPct val="30000"/>
              </a:spcBef>
            </a:pPr>
            <a:r>
              <a:rPr lang="zh-CN" altLang="en-US" dirty="0"/>
              <a:t>唯一</a:t>
            </a:r>
            <a:r>
              <a:rPr lang="en-US" altLang="zh-CN" dirty="0"/>
              <a:t>0</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pic>
        <p:nvPicPr>
          <p:cNvPr id="4" name="Picture 14" descr="j03359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6190" y="2899611"/>
            <a:ext cx="1954886" cy="337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solidFill>
                  <a:srgbClr val="C00000"/>
                </a:solidFill>
              </a:rPr>
              <a:t>2.2.2 </a:t>
            </a:r>
            <a:r>
              <a:rPr lang="zh-CN" altLang="en-US" b="1" dirty="0">
                <a:solidFill>
                  <a:srgbClr val="C00000"/>
                </a:solidFill>
              </a:rPr>
              <a:t>定点数表示</a:t>
            </a:r>
            <a:endParaRPr lang="en-US" altLang="zh-CN" b="1" dirty="0">
              <a:solidFill>
                <a:srgbClr val="C00000"/>
              </a:solidFill>
            </a:endParaRPr>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eaLnBrk="1" hangingPunct="1">
              <a:lnSpc>
                <a:spcPct val="150000"/>
              </a:lnSpc>
            </a:pPr>
            <a:r>
              <a:rPr lang="en-US" altLang="zh-CN" b="1" dirty="0"/>
              <a:t>2.2.5 </a:t>
            </a:r>
            <a:r>
              <a:rPr lang="zh-CN" altLang="en-US" b="1" dirty="0"/>
              <a:t>计算机中的数据类型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2.2.2 </a:t>
            </a:r>
            <a:r>
              <a:rPr lang="zh-CN" altLang="en-US" dirty="0"/>
              <a:t>定点数表示</a:t>
            </a:r>
          </a:p>
        </p:txBody>
      </p:sp>
      <p:sp>
        <p:nvSpPr>
          <p:cNvPr id="3" name="内容占位符 2"/>
          <p:cNvSpPr>
            <a:spLocks noGrp="1"/>
          </p:cNvSpPr>
          <p:nvPr>
            <p:ph idx="1"/>
          </p:nvPr>
        </p:nvSpPr>
        <p:spPr/>
        <p:txBody>
          <a:bodyPr/>
          <a:lstStyle/>
          <a:p>
            <a:pPr eaLnBrk="1" hangingPunct="1">
              <a:lnSpc>
                <a:spcPct val="150000"/>
              </a:lnSpc>
            </a:pPr>
            <a:r>
              <a:rPr lang="zh-CN" altLang="en-US" b="1" dirty="0"/>
              <a:t>定点表示</a:t>
            </a:r>
            <a:r>
              <a:rPr lang="zh-CN" altLang="en-US" dirty="0"/>
              <a:t> </a:t>
            </a:r>
            <a:r>
              <a:rPr lang="en-US" altLang="zh-CN" dirty="0"/>
              <a:t>(</a:t>
            </a:r>
            <a:r>
              <a:rPr lang="zh-CN" altLang="en-US" dirty="0"/>
              <a:t>小数点位置固定的数</a:t>
            </a:r>
            <a:r>
              <a:rPr lang="en-US" altLang="zh-CN" dirty="0"/>
              <a:t>)</a:t>
            </a:r>
          </a:p>
          <a:p>
            <a:pPr lvl="1" eaLnBrk="1" hangingPunct="1">
              <a:lnSpc>
                <a:spcPct val="150000"/>
              </a:lnSpc>
            </a:pPr>
            <a:r>
              <a:rPr lang="zh-CN" altLang="en-US" dirty="0"/>
              <a:t>定点整数</a:t>
            </a:r>
          </a:p>
          <a:p>
            <a:pPr lvl="1" eaLnBrk="1" hangingPunct="1">
              <a:lnSpc>
                <a:spcPct val="150000"/>
              </a:lnSpc>
            </a:pPr>
            <a:r>
              <a:rPr lang="zh-CN" altLang="en-US" dirty="0"/>
              <a:t>定点小数</a:t>
            </a:r>
          </a:p>
          <a:p>
            <a:pPr lvl="1" eaLnBrk="1" hangingPunct="1">
              <a:lnSpc>
                <a:spcPct val="150000"/>
              </a:lnSpc>
            </a:pPr>
            <a:r>
              <a:rPr lang="zh-CN" altLang="en-US" dirty="0"/>
              <a:t>仅能表示纯小数及纯整数</a:t>
            </a:r>
          </a:p>
          <a:p>
            <a:pPr eaLnBrk="1" hangingPunct="1">
              <a:lnSpc>
                <a:spcPct val="150000"/>
              </a:lnSpc>
            </a:pPr>
            <a:r>
              <a:rPr lang="zh-CN" altLang="en-US" b="1" dirty="0"/>
              <a:t>浮点表示</a:t>
            </a:r>
            <a:r>
              <a:rPr lang="zh-CN" altLang="en-US" dirty="0"/>
              <a:t>（解决小数点问题）</a:t>
            </a:r>
          </a:p>
          <a:p>
            <a:pPr eaLnBrk="1" hangingPunct="1">
              <a:lnSpc>
                <a:spcPct val="150000"/>
              </a:lnSpc>
            </a:pPr>
            <a:r>
              <a:rPr lang="zh-CN" altLang="en-US" b="1" dirty="0"/>
              <a:t>机器数 </a:t>
            </a:r>
            <a:r>
              <a:rPr lang="zh-CN" altLang="en-US" dirty="0"/>
              <a:t>（解决符号问题）</a:t>
            </a:r>
            <a:endParaRPr lang="en-US" altLang="zh-CN"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基本术语</a:t>
            </a:r>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pPr>
            <a:r>
              <a:rPr lang="zh-CN" altLang="en-US" dirty="0"/>
              <a:t>计算机利用寄存器存储数据</a:t>
            </a:r>
          </a:p>
          <a:p>
            <a:pPr eaLnBrk="1" hangingPunct="1">
              <a:lnSpc>
                <a:spcPct val="150000"/>
              </a:lnSpc>
            </a:pPr>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lnSpc>
                <a:spcPct val="150000"/>
              </a:lnSpc>
            </a:pPr>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341082"/>
            <a:ext cx="8574992" cy="2739234"/>
            <a:chOff x="2173362" y="3123282"/>
            <a:chExt cx="7315204" cy="2336801"/>
          </a:xfrm>
        </p:grpSpPr>
        <p:grpSp>
          <p:nvGrpSpPr>
            <p:cNvPr id="32" name="Group 2"/>
            <p:cNvGrpSpPr/>
            <p:nvPr/>
          </p:nvGrpSpPr>
          <p:grpSpPr bwMode="auto">
            <a:xfrm>
              <a:off x="3511625" y="3123282"/>
              <a:ext cx="4752975" cy="1225550"/>
              <a:chOff x="0" y="0"/>
              <a:chExt cx="2994" cy="772"/>
            </a:xfrm>
          </p:grpSpPr>
          <p:grpSp>
            <p:nvGrpSpPr>
              <p:cNvPr id="33" name="Group 3"/>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定点整数</a:t>
            </a:r>
            <a:endParaRPr lang="zh-CN" altLang="en-US" dirty="0"/>
          </a:p>
        </p:txBody>
      </p:sp>
      <p:grpSp>
        <p:nvGrpSpPr>
          <p:cNvPr id="4" name="Group 3"/>
          <p:cNvGrpSpPr/>
          <p:nvPr/>
        </p:nvGrpSpPr>
        <p:grpSpPr bwMode="auto">
          <a:xfrm>
            <a:off x="1676400" y="271090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7441407" y="2925217"/>
            <a:ext cx="2592388"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183064" y="2925217"/>
            <a:ext cx="4098924" cy="793750"/>
            <a:chOff x="0" y="0"/>
            <a:chExt cx="2768" cy="500"/>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243264" y="227910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p:cNvGrpSpPr/>
          <p:nvPr/>
        </p:nvGrpSpPr>
        <p:grpSpPr bwMode="auto">
          <a:xfrm>
            <a:off x="2356800" y="443099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804725" y="5391430"/>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p>
        </p:txBody>
      </p:sp>
      <p:sp>
        <p:nvSpPr>
          <p:cNvPr id="44" name="Rectangle 46"/>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p>
        </p:txBody>
      </p:sp>
      <p:sp>
        <p:nvSpPr>
          <p:cNvPr id="45" name="AutoShape 12"/>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
        <p:nvSpPr>
          <p:cNvPr id="46" name="AutoShape 13"/>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定点小数</a:t>
            </a:r>
            <a:endParaRPr lang="zh-CN" altLang="en-US" dirty="0"/>
          </a:p>
        </p:txBody>
      </p:sp>
      <p:grpSp>
        <p:nvGrpSpPr>
          <p:cNvPr id="4" name="Group 3"/>
          <p:cNvGrpSpPr/>
          <p:nvPr/>
        </p:nvGrpSpPr>
        <p:grpSpPr bwMode="auto">
          <a:xfrm>
            <a:off x="1981200" y="272995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3259139" y="2945854"/>
            <a:ext cx="2592387"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481514" y="3026765"/>
            <a:ext cx="4095327" cy="712788"/>
            <a:chOff x="0" y="0"/>
            <a:chExt cx="2768" cy="449"/>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548064" y="229815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p:cNvGrpSpPr/>
          <p:nvPr/>
        </p:nvGrpSpPr>
        <p:grpSpPr bwMode="auto">
          <a:xfrm>
            <a:off x="2175077" y="444646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761115" y="5365626"/>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p>
        </p:txBody>
      </p:sp>
      <p:sp>
        <p:nvSpPr>
          <p:cNvPr id="44" name="Rectangle 46"/>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p>
        </p:txBody>
      </p:sp>
      <p:sp>
        <p:nvSpPr>
          <p:cNvPr id="45" name="AutoShape 13"/>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
        <p:nvSpPr>
          <p:cNvPr id="46" name="AutoShape 12"/>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chemeClr val="accent6">
              <a:lumMod val="20000"/>
              <a:lumOff val="80000"/>
              <a:alpha val="74117"/>
            </a:scheme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15" name="Rectangle 8"/>
          <p:cNvSpPr>
            <a:spLocks noChangeArrowheads="1"/>
          </p:cNvSpPr>
          <p:nvPr/>
        </p:nvSpPr>
        <p:spPr bwMode="auto">
          <a:xfrm>
            <a:off x="1916460" y="5948166"/>
            <a:ext cx="6552728" cy="459100"/>
          </a:xfrm>
          <a:prstGeom prst="rect">
            <a:avLst/>
          </a:prstGeom>
          <a:no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 </a:t>
            </a:r>
            <a:r>
              <a:rPr lang="zh-CN" altLang="en-US" sz="2400" b="1" dirty="0">
                <a:latin typeface="微软雅黑" panose="020B0503020204020204" pitchFamily="34" charset="-122"/>
                <a:ea typeface="微软雅黑" panose="020B0503020204020204" pitchFamily="34" charset="-122"/>
              </a:rPr>
              <a:t>机器码实际存储值是多少？</a:t>
            </a: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uiExpand="1"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b="1" dirty="0"/>
              <a:t>十进制</a:t>
            </a:r>
            <a:endParaRPr lang="en-US" altLang="zh-CN" b="1"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b="1" dirty="0"/>
              <a:t>二进制</a:t>
            </a:r>
            <a:endParaRPr lang="en-US" altLang="zh-CN" b="1"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lnSpc>
                <a:spcPct val="130000"/>
              </a:lnSpc>
            </a:pPr>
            <a:r>
              <a:rPr lang="zh-CN" altLang="en-US" sz="2200" dirty="0">
                <a:latin typeface="华文新魏" panose="02010800040101010101" pitchFamily="2" charset="-122"/>
              </a:rPr>
              <a:t>运算规则简单</a:t>
            </a: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p>
          <a:p>
            <a:pPr lvl="2" eaLnBrk="1" hangingPunct="1">
              <a:lnSpc>
                <a:spcPct val="130000"/>
              </a:lnSpc>
            </a:pPr>
            <a:r>
              <a:rPr lang="zh-CN" altLang="en-US" sz="2200" dirty="0">
                <a:latin typeface="华文新魏" panose="02010800040101010101" pitchFamily="2" charset="-122"/>
              </a:rPr>
              <a:t>仅</a:t>
            </a:r>
            <a:r>
              <a:rPr lang="en-US" altLang="zh-CN" sz="2200" dirty="0">
                <a:latin typeface="华文新魏" panose="02010800040101010101" pitchFamily="2" charset="-122"/>
              </a:rPr>
              <a:t>3</a:t>
            </a:r>
            <a:r>
              <a:rPr lang="zh-CN" altLang="en-US" sz="2200" dirty="0">
                <a:latin typeface="华文新魏" panose="02010800040101010101" pitchFamily="2" charset="-122"/>
              </a:rPr>
              <a:t>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6174"/>
          <a:stretch>
            <a:fillRect/>
          </a:stretch>
        </p:blipFill>
        <p:spPr>
          <a:xfrm>
            <a:off x="1408572" y="875255"/>
            <a:ext cx="7162800" cy="3342417"/>
          </a:xfrm>
          <a:prstGeom prst="rect">
            <a:avLst/>
          </a:prstGeom>
          <a:ln>
            <a:solidFill>
              <a:schemeClr val="tx1"/>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变量内存值？</a:t>
            </a:r>
          </a:p>
        </p:txBody>
      </p:sp>
      <p:sp>
        <p:nvSpPr>
          <p:cNvPr id="28" name="Rectangle 4"/>
          <p:cNvSpPr>
            <a:spLocks noChangeArrowheads="1"/>
          </p:cNvSpPr>
          <p:nvPr/>
        </p:nvSpPr>
        <p:spPr bwMode="auto">
          <a:xfrm>
            <a:off x="4862765" y="3697017"/>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p>
        </p:txBody>
      </p:sp>
      <p:sp>
        <p:nvSpPr>
          <p:cNvPr id="29" name="Rectangle 4"/>
          <p:cNvSpPr>
            <a:spLocks noChangeArrowheads="1"/>
          </p:cNvSpPr>
          <p:nvPr/>
        </p:nvSpPr>
        <p:spPr bwMode="auto">
          <a:xfrm>
            <a:off x="4862765" y="4217672"/>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p>
        </p:txBody>
      </p:sp>
      <p:sp>
        <p:nvSpPr>
          <p:cNvPr id="30" name="Rectangle 4"/>
          <p:cNvSpPr>
            <a:spLocks noChangeArrowheads="1"/>
          </p:cNvSpPr>
          <p:nvPr/>
        </p:nvSpPr>
        <p:spPr bwMode="auto">
          <a:xfrm>
            <a:off x="4862765" y="4751745"/>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p>
        </p:txBody>
      </p:sp>
      <p:sp>
        <p:nvSpPr>
          <p:cNvPr id="31" name="Rectangle 4"/>
          <p:cNvSpPr>
            <a:spLocks noChangeArrowheads="1"/>
          </p:cNvSpPr>
          <p:nvPr/>
        </p:nvSpPr>
        <p:spPr bwMode="auto">
          <a:xfrm>
            <a:off x="4862764" y="580888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p>
        </p:txBody>
      </p:sp>
      <p:sp>
        <p:nvSpPr>
          <p:cNvPr id="32" name="矩形标注 31"/>
          <p:cNvSpPr/>
          <p:nvPr/>
        </p:nvSpPr>
        <p:spPr>
          <a:xfrm>
            <a:off x="4346768" y="886391"/>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33" name="矩形标注 32"/>
          <p:cNvSpPr/>
          <p:nvPr/>
        </p:nvSpPr>
        <p:spPr>
          <a:xfrm>
            <a:off x="5769928" y="3197508"/>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34" name="矩形标注 33"/>
          <p:cNvSpPr/>
          <p:nvPr/>
        </p:nvSpPr>
        <p:spPr>
          <a:xfrm>
            <a:off x="7580709" y="3196101"/>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p>
        </p:txBody>
      </p:sp>
      <p:sp>
        <p:nvSpPr>
          <p:cNvPr id="35" name="矩形标注 34"/>
          <p:cNvSpPr/>
          <p:nvPr/>
        </p:nvSpPr>
        <p:spPr>
          <a:xfrm>
            <a:off x="1930484" y="3370924"/>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p>
        </p:txBody>
      </p:sp>
      <p:sp>
        <p:nvSpPr>
          <p:cNvPr id="12" name="Rectangle 4"/>
          <p:cNvSpPr>
            <a:spLocks noChangeArrowheads="1"/>
          </p:cNvSpPr>
          <p:nvPr/>
        </p:nvSpPr>
        <p:spPr bwMode="auto">
          <a:xfrm>
            <a:off x="4862765" y="526622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 = -1 = FFFFFFFF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反汇编</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961"/>
          <a:stretch>
            <a:fillRect/>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r>
              <a:rPr lang="zh-CN" altLang="en-US" sz="1600" dirty="0">
                <a:solidFill>
                  <a:srgbClr val="0000FF"/>
                </a:solidFill>
                <a:sym typeface="Wingdings" panose="05000000000000000000" pitchFamily="2" charset="2"/>
              </a:rPr>
              <a:t>，</a:t>
            </a:r>
            <a:r>
              <a:rPr lang="en-US" altLang="zh-CN" sz="1600" dirty="0">
                <a:solidFill>
                  <a:srgbClr val="0000FF"/>
                </a:solidFill>
                <a:sym typeface="Wingdings" panose="05000000000000000000" pitchFamily="2" charset="2"/>
              </a:rPr>
              <a:t>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r>
              <a:rPr lang="en-US" altLang="zh-CN" sz="1600" dirty="0" err="1">
                <a:solidFill>
                  <a:srgbClr val="0000FF"/>
                </a:solidFill>
                <a:sym typeface="Wingdings" panose="05000000000000000000" pitchFamily="2" charset="2"/>
              </a:rPr>
              <a:t>aeax</a:t>
            </a:r>
            <a:r>
              <a:rPr lang="en-US" altLang="zh-CN" sz="1600" dirty="0">
                <a:solidFill>
                  <a:srgbClr val="0000FF"/>
                </a:solidFill>
                <a:sym typeface="Wingdings" panose="05000000000000000000" pitchFamily="2" charset="2"/>
              </a:rPr>
              <a:t>    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pic>
        <p:nvPicPr>
          <p:cNvPr id="3" name="图片 2"/>
          <p:cNvPicPr>
            <a:picLocks noChangeAspect="1"/>
          </p:cNvPicPr>
          <p:nvPr/>
        </p:nvPicPr>
        <p:blipFill>
          <a:blip r:embed="rId4"/>
          <a:stretch>
            <a:fillRect/>
          </a:stretch>
        </p:blipFill>
        <p:spPr>
          <a:xfrm>
            <a:off x="8535059" y="4755421"/>
            <a:ext cx="3456384" cy="18121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a:t>
            </a:r>
          </a:p>
        </p:txBody>
      </p:sp>
      <p:sp>
        <p:nvSpPr>
          <p:cNvPr id="3" name="内容占位符 2"/>
          <p:cNvSpPr>
            <a:spLocks noGrp="1"/>
          </p:cNvSpPr>
          <p:nvPr>
            <p:ph idx="1"/>
          </p:nvPr>
        </p:nvSpPr>
        <p:spPr>
          <a:xfrm>
            <a:off x="487822" y="953397"/>
            <a:ext cx="10515599" cy="5637024"/>
          </a:xfrm>
        </p:spPr>
        <p:txBody>
          <a:bodyPr>
            <a:normAutofit lnSpcReduction="10000"/>
          </a:bodyPr>
          <a:lstStyle/>
          <a:p>
            <a:pPr>
              <a:lnSpc>
                <a:spcPct val="130000"/>
              </a:lnSpc>
            </a:pPr>
            <a:r>
              <a:rPr lang="zh-CN" altLang="en-US" b="1" dirty="0"/>
              <a:t>无符号整数</a:t>
            </a:r>
            <a:endParaRPr lang="en-US" altLang="zh-CN" b="1" dirty="0"/>
          </a:p>
          <a:p>
            <a:pPr lvl="1">
              <a:lnSpc>
                <a:spcPct val="130000"/>
              </a:lnSpc>
            </a:pPr>
            <a:r>
              <a:rPr lang="en-US" altLang="zh-CN" dirty="0"/>
              <a:t>unsigned char </a:t>
            </a:r>
            <a:r>
              <a:rPr lang="zh-CN" altLang="en-US" dirty="0"/>
              <a:t>、</a:t>
            </a:r>
            <a:r>
              <a:rPr lang="en-US" altLang="zh-CN" dirty="0"/>
              <a:t>unsigned short</a:t>
            </a:r>
            <a:r>
              <a:rPr lang="zh-CN" altLang="en-US" dirty="0"/>
              <a:t>、</a:t>
            </a:r>
            <a:r>
              <a:rPr lang="en-US" altLang="zh-CN" dirty="0"/>
              <a:t>unsigned  int </a:t>
            </a:r>
          </a:p>
          <a:p>
            <a:pPr lvl="1">
              <a:lnSpc>
                <a:spcPct val="130000"/>
              </a:lnSpc>
            </a:pPr>
            <a:r>
              <a:rPr lang="zh-CN" altLang="en-US" dirty="0"/>
              <a:t>一般用于地址运算，编号表示</a:t>
            </a:r>
            <a:endParaRPr lang="en-US" altLang="zh-CN" dirty="0"/>
          </a:p>
          <a:p>
            <a:pPr lvl="1">
              <a:lnSpc>
                <a:spcPct val="130000"/>
              </a:lnSpc>
            </a:pPr>
            <a:r>
              <a:rPr lang="zh-CN" altLang="en-US" b="1" dirty="0">
                <a:solidFill>
                  <a:srgbClr val="1387B7"/>
                </a:solidFill>
              </a:rPr>
              <a:t>指针是什么数据类型？</a:t>
            </a:r>
          </a:p>
          <a:p>
            <a:pPr>
              <a:lnSpc>
                <a:spcPct val="130000"/>
              </a:lnSpc>
            </a:pPr>
            <a:r>
              <a:rPr lang="zh-CN" altLang="en-US" b="1" dirty="0"/>
              <a:t>有符号整数</a:t>
            </a:r>
            <a:endParaRPr lang="en-US" altLang="zh-CN" b="1" dirty="0"/>
          </a:p>
          <a:p>
            <a:pPr lvl="1">
              <a:lnSpc>
                <a:spcPct val="130000"/>
              </a:lnSpc>
            </a:pPr>
            <a:r>
              <a:rPr lang="en-US" altLang="zh-CN" dirty="0"/>
              <a:t>char</a:t>
            </a:r>
            <a:r>
              <a:rPr lang="zh-CN" altLang="en-US" dirty="0"/>
              <a:t>、</a:t>
            </a:r>
            <a:r>
              <a:rPr lang="en-US" altLang="zh-CN" dirty="0"/>
              <a:t>short</a:t>
            </a:r>
            <a:r>
              <a:rPr lang="zh-CN" altLang="en-US" dirty="0"/>
              <a:t>、</a:t>
            </a:r>
            <a:r>
              <a:rPr lang="en-US" altLang="zh-CN" dirty="0"/>
              <a:t>int</a:t>
            </a:r>
            <a:r>
              <a:rPr lang="zh-CN" altLang="en-US" dirty="0"/>
              <a:t>、</a:t>
            </a:r>
            <a:r>
              <a:rPr lang="en-US" altLang="zh-CN" dirty="0"/>
              <a:t>long</a:t>
            </a:r>
          </a:p>
          <a:p>
            <a:pPr lvl="1">
              <a:lnSpc>
                <a:spcPct val="130000"/>
              </a:lnSpc>
            </a:pPr>
            <a:r>
              <a:rPr lang="zh-CN" altLang="en-US" dirty="0"/>
              <a:t>采用补码表示</a:t>
            </a:r>
            <a:endParaRPr lang="en-US" altLang="zh-CN" dirty="0"/>
          </a:p>
          <a:p>
            <a:pPr>
              <a:lnSpc>
                <a:spcPct val="130000"/>
              </a:lnSpc>
            </a:pPr>
            <a:r>
              <a:rPr lang="zh-CN" altLang="en-US" b="1" dirty="0"/>
              <a:t>无符号整数最大值 </a:t>
            </a:r>
            <a:r>
              <a:rPr lang="en-US" altLang="zh-CN" b="1" dirty="0">
                <a:solidFill>
                  <a:srgbClr val="1387B7"/>
                </a:solidFill>
              </a:rPr>
              <a:t>&gt;</a:t>
            </a:r>
            <a:r>
              <a:rPr lang="en-US" altLang="zh-CN" b="1" dirty="0"/>
              <a:t> </a:t>
            </a:r>
            <a:r>
              <a:rPr lang="zh-CN" altLang="en-US" b="1" dirty="0"/>
              <a:t>同位宽符号整数最大值</a:t>
            </a:r>
            <a:endParaRPr lang="en-US" altLang="zh-CN" b="1" dirty="0"/>
          </a:p>
          <a:p>
            <a:pPr lvl="1" algn="just">
              <a:lnSpc>
                <a:spcPct val="130000"/>
              </a:lnSpc>
              <a:spcBef>
                <a:spcPct val="30000"/>
              </a:spcBef>
            </a:pPr>
            <a:r>
              <a:rPr lang="zh-CN" altLang="en-US" dirty="0"/>
              <a:t>8位无符号整数  最大是255（1111 1111）</a:t>
            </a:r>
            <a:endParaRPr lang="en-US" altLang="zh-CN" dirty="0"/>
          </a:p>
          <a:p>
            <a:pPr lvl="1" algn="just">
              <a:lnSpc>
                <a:spcPct val="130000"/>
              </a:lnSpc>
              <a:spcBef>
                <a:spcPct val="30000"/>
              </a:spcBef>
            </a:pPr>
            <a:r>
              <a:rPr lang="en-US" altLang="zh-CN" dirty="0"/>
              <a:t>8</a:t>
            </a:r>
            <a:r>
              <a:rPr lang="zh-CN" altLang="en-US" dirty="0"/>
              <a:t>位有符号整数  最大为</a:t>
            </a:r>
            <a:r>
              <a:rPr lang="en-US" altLang="zh-CN" dirty="0"/>
              <a:t>127</a:t>
            </a:r>
            <a:r>
              <a:rPr lang="zh-CN" altLang="en-US" dirty="0"/>
              <a:t>（</a:t>
            </a:r>
            <a:r>
              <a:rPr lang="en-US" altLang="zh-CN" dirty="0"/>
              <a:t>0111 1111</a:t>
            </a:r>
            <a:r>
              <a:rPr lang="zh-CN" altLang="en-US" dirty="0"/>
              <a:t>）</a:t>
            </a:r>
          </a:p>
          <a:p>
            <a:pPr lvl="1"/>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 </a:t>
            </a:r>
            <a:r>
              <a:rPr lang="zh-CN" altLang="en-US" dirty="0"/>
              <a:t>位补码表示范围</a:t>
            </a:r>
          </a:p>
        </p:txBody>
      </p:sp>
      <p:sp>
        <p:nvSpPr>
          <p:cNvPr id="3" name="内容占位符 2"/>
          <p:cNvSpPr>
            <a:spLocks noGrp="1"/>
          </p:cNvSpPr>
          <p:nvPr>
            <p:ph idx="1"/>
          </p:nvPr>
        </p:nvSpPr>
        <p:spPr>
          <a:xfrm>
            <a:off x="487822" y="953397"/>
            <a:ext cx="10515599" cy="5637024"/>
          </a:xfrm>
        </p:spPr>
        <p:txBody>
          <a:bodyPr/>
          <a:lstStyle/>
          <a:p>
            <a:r>
              <a:rPr lang="en-US" altLang="zh-CN" b="1" dirty="0">
                <a:solidFill>
                  <a:srgbClr val="FF0000"/>
                </a:solidFill>
              </a:rPr>
              <a:t>[-2</a:t>
            </a:r>
            <a:r>
              <a:rPr lang="en-US" altLang="zh-CN" b="1" baseline="60000" dirty="0">
                <a:solidFill>
                  <a:srgbClr val="FF0000"/>
                </a:solidFill>
              </a:rPr>
              <a:t>31</a:t>
            </a:r>
            <a:r>
              <a:rPr lang="zh-CN" altLang="en-US" b="1" dirty="0">
                <a:solidFill>
                  <a:srgbClr val="FF0000"/>
                </a:solidFill>
              </a:rPr>
              <a:t>，</a:t>
            </a:r>
            <a:r>
              <a:rPr lang="en-US" altLang="zh-CN" b="1" dirty="0">
                <a:solidFill>
                  <a:srgbClr val="FF0000"/>
                </a:solidFill>
              </a:rPr>
              <a:t>2</a:t>
            </a:r>
            <a:r>
              <a:rPr lang="en-US" altLang="zh-CN" b="1" baseline="60000" dirty="0">
                <a:solidFill>
                  <a:srgbClr val="FF0000"/>
                </a:solidFill>
              </a:rPr>
              <a:t>31</a:t>
            </a:r>
            <a:r>
              <a:rPr lang="en-US" altLang="zh-CN" b="1" dirty="0">
                <a:solidFill>
                  <a:srgbClr val="FF0000"/>
                </a:solidFill>
              </a:rPr>
              <a:t>-1]</a:t>
            </a:r>
            <a:endParaRPr lang="zh-CN" altLang="en-US" b="1" dirty="0">
              <a:solidFill>
                <a:srgbClr val="FF0000"/>
              </a:solidFill>
            </a:endParaRPr>
          </a:p>
        </p:txBody>
      </p:sp>
      <p:sp>
        <p:nvSpPr>
          <p:cNvPr id="5" name="Rectangle 3"/>
          <p:cNvSpPr txBox="1">
            <a:spLocks noChangeArrowheads="1"/>
          </p:cNvSpPr>
          <p:nvPr/>
        </p:nvSpPr>
        <p:spPr bwMode="auto">
          <a:xfrm>
            <a:off x="1064207" y="1231889"/>
            <a:ext cx="10772080" cy="3834532"/>
          </a:xfrm>
          <a:prstGeom prst="rect">
            <a:avLst/>
          </a:prstGeom>
          <a:noFill/>
          <a:ln w="9525">
            <a:noFill/>
            <a:miter lim="800000"/>
          </a:ln>
        </p:spPr>
        <p:txBody>
          <a:bodyPr vert="horz" wrap="square" lIns="90488" tIns="44450" rIns="90488" bIns="4445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endParaRPr lang="en-US" altLang="zh-CN" sz="2000" b="1" kern="0" dirty="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0</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solidFill>
                  <a:srgbClr val="FF0000"/>
                </a:solidFill>
                <a:latin typeface="Consolas" panose="020B0609020204030204" pitchFamily="49" charset="0"/>
                <a:ea typeface="宋体" panose="02010600030101010101" pitchFamily="2" charset="-122"/>
              </a:rPr>
              <a:t>0111 1111 1111 1111 1111 1111 1111 1111</a:t>
            </a:r>
            <a:r>
              <a:rPr lang="en-US" altLang="zh-CN" sz="2000" b="1" kern="0" baseline="-25000" dirty="0">
                <a:solidFill>
                  <a:srgbClr val="FF0000"/>
                </a:solidFill>
                <a:latin typeface="Consolas" panose="020B0609020204030204" pitchFamily="49" charset="0"/>
                <a:ea typeface="宋体" panose="02010600030101010101" pitchFamily="2" charset="-122"/>
              </a:rPr>
              <a:t>2</a:t>
            </a:r>
            <a:r>
              <a:rPr lang="en-US" altLang="zh-CN" sz="2000" b="1" kern="0" dirty="0">
                <a:solidFill>
                  <a:srgbClr val="FF0000"/>
                </a:solidFill>
                <a:latin typeface="Consolas" panose="020B0609020204030204" pitchFamily="49" charset="0"/>
                <a:ea typeface="宋体" panose="02010600030101010101" pitchFamily="2" charset="-122"/>
              </a:rPr>
              <a:t> = + 2,147,483,647</a:t>
            </a:r>
            <a:r>
              <a:rPr lang="en-US" altLang="zh-CN" sz="2000" b="1" kern="0" baseline="-25000" dirty="0">
                <a:solidFill>
                  <a:srgbClr val="FF000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B050"/>
                </a:solidFill>
                <a:latin typeface="Consolas" panose="020B0609020204030204" pitchFamily="49" charset="0"/>
                <a:ea typeface="宋体" panose="02010600030101010101" pitchFamily="2" charset="-122"/>
              </a:rPr>
              <a:t>1000 0000 0000 0000 0000 0000 0000 0000</a:t>
            </a:r>
            <a:r>
              <a:rPr lang="en-US" altLang="zh-CN" sz="2000" b="1" kern="0" baseline="-25000" dirty="0">
                <a:solidFill>
                  <a:srgbClr val="00B050"/>
                </a:solidFill>
                <a:latin typeface="Consolas" panose="020B0609020204030204" pitchFamily="49" charset="0"/>
                <a:ea typeface="宋体" panose="02010600030101010101" pitchFamily="2" charset="-122"/>
              </a:rPr>
              <a:t>2</a:t>
            </a:r>
            <a:r>
              <a:rPr lang="en-US" altLang="zh-CN" sz="2000" b="1" kern="0" dirty="0">
                <a:solidFill>
                  <a:srgbClr val="00B050"/>
                </a:solidFill>
                <a:latin typeface="Consolas" panose="020B0609020204030204" pitchFamily="49" charset="0"/>
                <a:ea typeface="宋体" panose="02010600030101010101" pitchFamily="2" charset="-122"/>
              </a:rPr>
              <a:t> = – 2,147,483,648</a:t>
            </a:r>
            <a:r>
              <a:rPr lang="en-US" altLang="zh-CN" sz="2000" b="1" kern="0" baseline="-25000" dirty="0">
                <a:solidFill>
                  <a:srgbClr val="00B05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2,147,483,647</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3</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p>
          <a:p>
            <a:pPr eaLnBrk="1" hangingPunct="1">
              <a:buFont typeface="Wingdings" panose="05000000000000000000" pitchFamily="2" charset="2"/>
              <a:buNone/>
            </a:pPr>
            <a:r>
              <a:rPr lang="en-US" altLang="zh-CN" sz="2000" b="1" kern="0" dirty="0">
                <a:solidFill>
                  <a:srgbClr val="0000FF"/>
                </a:solidFill>
                <a:latin typeface="Consolas" panose="020B0609020204030204" pitchFamily="49" charset="0"/>
                <a:ea typeface="宋体" panose="02010600030101010101" pitchFamily="2" charset="-122"/>
              </a:rPr>
              <a:t>1111 1111 1111 1111 1111 1111 1111 1111</a:t>
            </a:r>
            <a:r>
              <a:rPr lang="en-US" altLang="zh-CN" sz="2000" b="1" kern="0" baseline="-25000" dirty="0">
                <a:solidFill>
                  <a:srgbClr val="0000FF"/>
                </a:solidFill>
                <a:latin typeface="Consolas" panose="020B0609020204030204" pitchFamily="49" charset="0"/>
                <a:ea typeface="宋体" panose="02010600030101010101" pitchFamily="2" charset="-122"/>
              </a:rPr>
              <a:t>2</a:t>
            </a:r>
            <a:r>
              <a:rPr lang="en-US" altLang="zh-CN" sz="2000" b="1" kern="0" dirty="0">
                <a:solidFill>
                  <a:srgbClr val="0000FF"/>
                </a:solidFill>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br>
              <a:rPr lang="en-US" altLang="zh-CN" sz="3600" b="1" kern="0" dirty="0">
                <a:latin typeface="Consolas" panose="020B0609020204030204" pitchFamily="49" charset="0"/>
                <a:ea typeface="宋体" panose="02010600030101010101" pitchFamily="2" charset="-122"/>
              </a:rPr>
            </a:br>
            <a:r>
              <a:rPr lang="en-US" altLang="zh-CN" sz="1800" b="1" kern="0" dirty="0">
                <a:latin typeface="Consolas" panose="020B0609020204030204" pitchFamily="49" charset="0"/>
                <a:ea typeface="宋体" panose="02010600030101010101" pitchFamily="2" charset="-122"/>
              </a:rPr>
              <a:t>	</a:t>
            </a:r>
          </a:p>
        </p:txBody>
      </p:sp>
      <p:grpSp>
        <p:nvGrpSpPr>
          <p:cNvPr id="6" name="Group 11"/>
          <p:cNvGrpSpPr/>
          <p:nvPr/>
        </p:nvGrpSpPr>
        <p:grpSpPr bwMode="auto">
          <a:xfrm>
            <a:off x="9486341" y="3346355"/>
            <a:ext cx="1157287" cy="941388"/>
            <a:chOff x="0" y="0"/>
            <a:chExt cx="729" cy="593"/>
          </a:xfrm>
        </p:grpSpPr>
        <p:grpSp>
          <p:nvGrpSpPr>
            <p:cNvPr id="7" name="Group 4"/>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FF0000"/>
                    </a:solidFill>
                    <a:latin typeface="Times New Roman" panose="02020603050405020304" pitchFamily="18" charset="0"/>
                    <a:ea typeface="宋体" panose="02010600030101010101" pitchFamily="2" charset="-122"/>
                  </a:rPr>
                  <a:t>max</a:t>
                </a: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p:nvPr/>
          </p:nvGrpSpPr>
          <p:grpSpPr bwMode="auto">
            <a:xfrm>
              <a:off x="1" y="348"/>
              <a:ext cx="699" cy="245"/>
              <a:chOff x="0" y="0"/>
              <a:chExt cx="699" cy="245"/>
            </a:xfrm>
          </p:grpSpPr>
          <p:sp>
            <p:nvSpPr>
              <p:cNvPr id="9" name="Rectangle 8"/>
              <p:cNvSpPr>
                <a:spLocks noChangeArrowheads="1"/>
              </p:cNvSpPr>
              <p:nvPr/>
            </p:nvSpPr>
            <p:spPr bwMode="auto">
              <a:xfrm>
                <a:off x="186"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00B050"/>
                    </a:solidFill>
                    <a:latin typeface="Times New Roman" panose="02020603050405020304" pitchFamily="18" charset="0"/>
                    <a:ea typeface="宋体" panose="02010600030101010101" pitchFamily="2" charset="-122"/>
                  </a:rPr>
                  <a:t>min</a:t>
                </a:r>
              </a:p>
            </p:txBody>
          </p:sp>
          <p:sp>
            <p:nvSpPr>
              <p:cNvPr id="10" name="Line 9"/>
              <p:cNvSpPr>
                <a:spLocks noChangeShapeType="1"/>
              </p:cNvSpPr>
              <p:nvPr/>
            </p:nvSpPr>
            <p:spPr bwMode="auto">
              <a:xfrm>
                <a:off x="0" y="45"/>
                <a:ext cx="132" cy="61"/>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left)">
                                      <p:cBhvr>
                                        <p:cTn id="20" dur="500"/>
                                        <p:tgtEl>
                                          <p:spTgt spid="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wipe(left)">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wipe(left)">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wipe(left)">
                                      <p:cBhvr>
                                        <p:cTn id="48" dur="500"/>
                                        <p:tgtEl>
                                          <p:spTgt spid="5">
                                            <p:txEl>
                                              <p:pRg st="9" end="9"/>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wipe(left)">
                                      <p:cBhvr>
                                        <p:cTn id="56" dur="500"/>
                                        <p:tgtEl>
                                          <p:spTgt spid="5">
                                            <p:txEl>
                                              <p:pRg st="11" end="11"/>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wipe(left)">
                                      <p:cBhvr>
                                        <p:cTn id="60" dur="500"/>
                                        <p:tgtEl>
                                          <p:spTgt spid="5">
                                            <p:txEl>
                                              <p:pRg st="12" end="12"/>
                                            </p:txEl>
                                          </p:spTgt>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wipe(left)">
                                      <p:cBhvr>
                                        <p:cTn id="64" dur="500"/>
                                        <p:tgtEl>
                                          <p:spTgt spid="5">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animEffect transition="in" filter="wipe(left)">
                                      <p:cBhvr>
                                        <p:cTn id="6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位机器上的程序</a:t>
            </a:r>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"x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5745622" y="3642046"/>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p>
        </p:txBody>
      </p:sp>
      <p:sp>
        <p:nvSpPr>
          <p:cNvPr id="8" name="矩形标注 7"/>
          <p:cNvSpPr/>
          <p:nvPr/>
        </p:nvSpPr>
        <p:spPr>
          <a:xfrm>
            <a:off x="7844944" y="2145046"/>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8915">
        <p15:prstTrans prst="pageCurlDouble"/>
      </p:transition>
    </mc:Choice>
    <mc:Fallback xmlns="">
      <p:transition spd="slow" advTm="168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left)">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left)">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animBg="1"/>
      <p:bldP spid="1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语言中的整数小结</a:t>
            </a:r>
          </a:p>
        </p:txBody>
      </p:sp>
      <p:sp>
        <p:nvSpPr>
          <p:cNvPr id="3" name="内容占位符 2"/>
          <p:cNvSpPr>
            <a:spLocks noGrp="1"/>
          </p:cNvSpPr>
          <p:nvPr>
            <p:ph idx="1"/>
          </p:nvPr>
        </p:nvSpPr>
        <p:spPr/>
        <p:txBody>
          <a:bodyPr>
            <a:normAutofit lnSpcReduction="10000"/>
          </a:bodyPr>
          <a:lstStyle/>
          <a:p>
            <a:pPr>
              <a:lnSpc>
                <a:spcPct val="150000"/>
              </a:lnSpc>
            </a:pPr>
            <a:r>
              <a:rPr lang="zh-CN" altLang="en-US" b="1" dirty="0"/>
              <a:t>整数补码存储，表示，运算</a:t>
            </a:r>
            <a:endParaRPr lang="en-US" altLang="zh-CN" b="1" dirty="0"/>
          </a:p>
          <a:p>
            <a:pPr>
              <a:lnSpc>
                <a:spcPct val="150000"/>
              </a:lnSpc>
            </a:pPr>
            <a:r>
              <a:rPr lang="en-US" altLang="zh-CN" b="1" dirty="0"/>
              <a:t>C</a:t>
            </a:r>
            <a:r>
              <a:rPr lang="zh-CN" altLang="en-US" b="1" dirty="0"/>
              <a:t>编译器根据常量值的大小自动匹配数据类型</a:t>
            </a:r>
            <a:endParaRPr lang="en-US" altLang="zh-CN" b="1" dirty="0"/>
          </a:p>
          <a:p>
            <a:pPr lvl="1">
              <a:lnSpc>
                <a:spcPct val="150000"/>
              </a:lnSpc>
            </a:pPr>
            <a:r>
              <a:rPr lang="en-US" altLang="zh-CN" dirty="0"/>
              <a:t>-2147483648 </a:t>
            </a:r>
            <a:r>
              <a:rPr lang="zh-CN" altLang="en-US" dirty="0"/>
              <a:t>被当成无符号数  </a:t>
            </a:r>
            <a:r>
              <a:rPr lang="en-US" altLang="zh-CN" dirty="0"/>
              <a:t>(C90)</a:t>
            </a:r>
            <a:r>
              <a:rPr lang="zh-CN" altLang="en-US" dirty="0"/>
              <a:t>，如何表示</a:t>
            </a:r>
            <a:r>
              <a:rPr lang="en-US" altLang="zh-CN" dirty="0"/>
              <a:t>32</a:t>
            </a:r>
            <a:r>
              <a:rPr lang="zh-CN" altLang="en-US" dirty="0"/>
              <a:t>位最小整数？</a:t>
            </a:r>
            <a:endParaRPr lang="en-US" altLang="zh-CN" dirty="0"/>
          </a:p>
          <a:p>
            <a:pPr lvl="1">
              <a:lnSpc>
                <a:spcPct val="150000"/>
              </a:lnSpc>
            </a:pPr>
            <a:r>
              <a:rPr lang="en-US" altLang="zh-CN" dirty="0"/>
              <a:t>#define   INT32_MIN    </a:t>
            </a:r>
            <a:r>
              <a:rPr lang="en-US" altLang="zh-CN" dirty="0">
                <a:solidFill>
                  <a:srgbClr val="1387B7"/>
                </a:solidFill>
              </a:rPr>
              <a:t>(-2147483647   -   1)   </a:t>
            </a:r>
            <a:endParaRPr lang="en-US" altLang="zh-CN" dirty="0"/>
          </a:p>
          <a:p>
            <a:pPr>
              <a:lnSpc>
                <a:spcPct val="150000"/>
              </a:lnSpc>
            </a:pPr>
            <a:r>
              <a:rPr lang="zh-CN" altLang="en-US" b="1" dirty="0"/>
              <a:t>有符号和无符号共存时无符号优先</a:t>
            </a:r>
            <a:endParaRPr lang="en-US" altLang="zh-CN" b="1" dirty="0"/>
          </a:p>
          <a:p>
            <a:pPr lvl="1">
              <a:lnSpc>
                <a:spcPct val="150000"/>
              </a:lnSpc>
            </a:pPr>
            <a:r>
              <a:rPr lang="pl-PL" altLang="zh-CN" dirty="0"/>
              <a:t>-1 </a:t>
            </a:r>
            <a:r>
              <a:rPr lang="en-US" altLang="zh-CN" dirty="0"/>
              <a:t>&gt;</a:t>
            </a:r>
            <a:r>
              <a:rPr lang="pl-PL" altLang="zh-CN" dirty="0"/>
              <a:t> 0U</a:t>
            </a:r>
            <a:r>
              <a:rPr lang="en-US" altLang="zh-CN" dirty="0"/>
              <a:t>    </a:t>
            </a:r>
          </a:p>
          <a:p>
            <a:pPr>
              <a:lnSpc>
                <a:spcPct val="150000"/>
              </a:lnSpc>
            </a:pPr>
            <a:r>
              <a:rPr lang="zh-CN" altLang="en-US" b="1" dirty="0"/>
              <a:t>整数变量初始化</a:t>
            </a:r>
            <a:endParaRPr lang="en-US" altLang="zh-CN" b="1" dirty="0"/>
          </a:p>
          <a:p>
            <a:pPr lvl="1">
              <a:lnSpc>
                <a:spcPct val="150000"/>
              </a:lnSpc>
            </a:pPr>
            <a:r>
              <a:rPr lang="zh-CN" altLang="en-US" dirty="0"/>
              <a:t>先按约定处理常量转换成机器码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然后根据变量长度进行强制转换，位数超出直接截去</a:t>
            </a:r>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solidFill>
                  <a:srgbClr val="C00000"/>
                </a:solidFill>
              </a:rPr>
              <a:t>2.2.3 </a:t>
            </a:r>
            <a:r>
              <a:rPr lang="zh-CN" altLang="en-US" b="1" dirty="0">
                <a:solidFill>
                  <a:srgbClr val="C00000"/>
                </a:solidFill>
              </a:rPr>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4017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p>
        </p:txBody>
      </p:sp>
      <p:sp>
        <p:nvSpPr>
          <p:cNvPr id="6" name="Rectangle 5"/>
          <p:cNvSpPr>
            <a:spLocks noChangeArrowheads="1"/>
          </p:cNvSpPr>
          <p:nvPr/>
        </p:nvSpPr>
        <p:spPr bwMode="auto">
          <a:xfrm>
            <a:off x="7417658" y="3328388"/>
            <a:ext cx="30702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p>
        </p:txBody>
      </p:sp>
      <p:sp>
        <p:nvSpPr>
          <p:cNvPr id="7" name="Rectangle 6"/>
          <p:cNvSpPr>
            <a:spLocks noChangeArrowheads="1"/>
          </p:cNvSpPr>
          <p:nvPr/>
        </p:nvSpPr>
        <p:spPr bwMode="auto">
          <a:xfrm>
            <a:off x="74144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p>
        </p:txBody>
      </p:sp>
      <p:pic>
        <p:nvPicPr>
          <p:cNvPr id="8" name="图片 7"/>
          <p:cNvPicPr>
            <a:picLocks noChangeAspect="1"/>
          </p:cNvPicPr>
          <p:nvPr/>
        </p:nvPicPr>
        <p:blipFill>
          <a:blip r:embed="rId3"/>
          <a:stretch>
            <a:fillRect/>
          </a:stretch>
        </p:blipFill>
        <p:spPr>
          <a:xfrm>
            <a:off x="9563193" y="3926945"/>
            <a:ext cx="1893829" cy="1893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
                                            <p:bg/>
                                          </p:spTgt>
                                        </p:tgtEl>
                                        <p:attrNameLst>
                                          <p:attrName>style.visibility</p:attrName>
                                        </p:attrNameLst>
                                      </p:cBhvr>
                                      <p:to>
                                        <p:strVal val="visible"/>
                                      </p:to>
                                    </p:set>
                                    <p:anim calcmode="lin" valueType="num">
                                      <p:cBhvr additive="base">
                                        <p:cTn id="7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5">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
                                            <p:txEl>
                                              <p:pRg st="0" end="0"/>
                                            </p:txEl>
                                          </p:spTgt>
                                        </p:tgtEl>
                                        <p:attrNameLst>
                                          <p:attrName>style.visibility</p:attrName>
                                        </p:attrNameLst>
                                      </p:cBhvr>
                                      <p:to>
                                        <p:strVal val="visible"/>
                                      </p:to>
                                    </p:set>
                                    <p:anim calcmode="lin" valueType="num">
                                      <p:cBhvr additive="base">
                                        <p:cTn id="8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bg/>
                                          </p:spTgt>
                                        </p:tgtEl>
                                        <p:attrNameLst>
                                          <p:attrName>style.visibility</p:attrName>
                                        </p:attrNameLst>
                                      </p:cBhvr>
                                      <p:to>
                                        <p:strVal val="visible"/>
                                      </p:to>
                                    </p:set>
                                    <p:anim calcmode="lin" valueType="num">
                                      <p:cBhvr additive="base">
                                        <p:cTn id="9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6">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
                                            <p:txEl>
                                              <p:pRg st="0" end="0"/>
                                            </p:txEl>
                                          </p:spTgt>
                                        </p:tgtEl>
                                        <p:attrNameLst>
                                          <p:attrName>style.visibility</p:attrName>
                                        </p:attrNameLst>
                                      </p:cBhvr>
                                      <p:to>
                                        <p:strVal val="visible"/>
                                      </p:to>
                                    </p:set>
                                    <p:anim calcmode="lin" valueType="num">
                                      <p:cBhvr additive="base">
                                        <p:cTn id="10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animBg="1" autoUpdateAnimBg="0"/>
      <p:bldP spid="7" grpId="0" build="allAtOnce"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浮点数包括整数与小数，如何表示更有效？</a:t>
            </a:r>
          </a:p>
          <a:p>
            <a:pPr lvl="1" eaLnBrk="1" hangingPunct="1">
              <a:lnSpc>
                <a:spcPct val="150000"/>
              </a:lnSpc>
            </a:pPr>
            <a:r>
              <a:rPr lang="zh-CN" altLang="en-US" sz="2200" dirty="0"/>
              <a:t>最直接的办法</a:t>
            </a:r>
            <a:r>
              <a:rPr lang="en-US" altLang="zh-CN" sz="2200" dirty="0"/>
              <a:t>---</a:t>
            </a:r>
            <a:r>
              <a:rPr lang="zh-CN" altLang="en-US" sz="2200" dirty="0"/>
              <a:t>整数部分、小数部分单独表示？</a:t>
            </a:r>
            <a:endParaRPr lang="en-US" altLang="zh-CN" sz="2200" dirty="0"/>
          </a:p>
          <a:p>
            <a:pPr lvl="2" eaLnBrk="1" hangingPunct="1">
              <a:lnSpc>
                <a:spcPct val="150000"/>
              </a:lnSpc>
            </a:pPr>
            <a:r>
              <a:rPr lang="en-US" altLang="zh-CN" sz="2200" dirty="0">
                <a:solidFill>
                  <a:srgbClr val="00B050"/>
                </a:solidFill>
              </a:rPr>
              <a:t>#define   INT32_MAX   2147483647 </a:t>
            </a: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p>
          <a:p>
            <a:pPr eaLnBrk="1" hangingPunct="1">
              <a:lnSpc>
                <a:spcPct val="150000"/>
              </a:lnSpc>
            </a:pPr>
            <a:r>
              <a:rPr lang="zh-CN" altLang="en-US" b="1" dirty="0">
                <a:solidFill>
                  <a:srgbClr val="1387B7"/>
                </a:solidFill>
              </a:rPr>
              <a:t>科学记数法</a:t>
            </a:r>
            <a:endParaRPr lang="en-US" altLang="zh-CN" b="1" dirty="0">
              <a:solidFill>
                <a:srgbClr val="1387B7"/>
              </a:solidFill>
            </a:endParaRPr>
          </a:p>
          <a:p>
            <a:pPr lvl="1" eaLnBrk="1" hangingPunct="1">
              <a:lnSpc>
                <a:spcPct val="150000"/>
              </a:lnSpc>
            </a:pPr>
            <a:r>
              <a:rPr lang="zh-CN" altLang="en-US" dirty="0"/>
              <a:t>让数据表示唯一，规格化</a:t>
            </a:r>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pPr>
              <a:lnSpc>
                <a:spcPct val="150000"/>
              </a:lnSpc>
            </a:pPr>
            <a:r>
              <a:rPr lang="zh-CN" altLang="en-US" dirty="0"/>
              <a:t>利用</a:t>
            </a:r>
            <a:r>
              <a:rPr lang="zh-CN" altLang="en-US" b="1" dirty="0">
                <a:solidFill>
                  <a:srgbClr val="1387B7"/>
                </a:solidFill>
              </a:rPr>
              <a:t>幂</a:t>
            </a:r>
            <a:r>
              <a:rPr lang="zh-CN" altLang="en-US" dirty="0"/>
              <a:t>和</a:t>
            </a:r>
            <a:r>
              <a:rPr lang="zh-CN" altLang="en-US" b="1" dirty="0">
                <a:solidFill>
                  <a:srgbClr val="1387B7"/>
                </a:solidFill>
              </a:rPr>
              <a:t>尾数</a:t>
            </a:r>
            <a:r>
              <a:rPr lang="zh-CN" altLang="en-US" dirty="0"/>
              <a:t>表示浮点数</a:t>
            </a:r>
            <a:endParaRPr lang="en-US" altLang="zh-CN" dirty="0"/>
          </a:p>
          <a:p>
            <a:pPr lvl="1">
              <a:lnSpc>
                <a:spcPct val="150000"/>
              </a:lnSpc>
            </a:pPr>
            <a:r>
              <a:rPr lang="zh-CN" altLang="en-US" dirty="0"/>
              <a:t>数据范围更大，精度更高、数据表示唯一</a:t>
            </a:r>
            <a:endParaRPr lang="en-US" altLang="zh-CN" dirty="0"/>
          </a:p>
          <a:p>
            <a:pPr lvl="1"/>
            <a:endParaRPr lang="en-US" altLang="zh-CN" dirty="0"/>
          </a:p>
          <a:p>
            <a:endParaRPr lang="en-US" altLang="zh-CN"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进制表示</a:t>
            </a:r>
            <a:endParaRPr lang="zh-CN" altLang="en-US" dirty="0"/>
          </a:p>
        </p:txBody>
      </p:sp>
      <p:sp>
        <p:nvSpPr>
          <p:cNvPr id="3" name="内容占位符 2"/>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p:cNvPicPr>
            <a:picLocks noChangeAspect="1"/>
          </p:cNvPicPr>
          <p:nvPr/>
        </p:nvPicPr>
        <p:blipFill>
          <a:blip r:embed="rId2"/>
          <a:stretch>
            <a:fillRect/>
          </a:stretch>
        </p:blipFill>
        <p:spPr>
          <a:xfrm>
            <a:off x="4876704" y="928837"/>
            <a:ext cx="2853166" cy="1403622"/>
          </a:xfrm>
          <a:prstGeom prst="rect">
            <a:avLst/>
          </a:prstGeom>
        </p:spPr>
      </p:pic>
      <p:sp>
        <p:nvSpPr>
          <p:cNvPr id="5" name="内容占位符 2"/>
          <p:cNvSpPr txBox="1"/>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normAutofit/>
          </a:bodyPr>
          <a:lstStyle/>
          <a:p>
            <a:pPr eaLnBrk="1" hangingPunct="1">
              <a:lnSpc>
                <a:spcPct val="150000"/>
              </a:lnSpc>
            </a:pPr>
            <a:r>
              <a:rPr lang="en-US" altLang="zh-CN" dirty="0"/>
              <a:t>0.05*10</a:t>
            </a:r>
            <a:r>
              <a:rPr lang="en-US" altLang="zh-CN" baseline="50000" dirty="0"/>
              <a:t>1    </a:t>
            </a:r>
            <a:r>
              <a:rPr lang="en-US" altLang="zh-CN" dirty="0"/>
              <a:t>50*10</a:t>
            </a:r>
            <a:r>
              <a:rPr lang="en-US" altLang="zh-CN" baseline="50000" dirty="0"/>
              <a:t>-2    </a:t>
            </a:r>
            <a:r>
              <a:rPr lang="en-US" altLang="zh-CN" dirty="0"/>
              <a:t>5*10</a:t>
            </a:r>
            <a:r>
              <a:rPr lang="en-US" altLang="zh-CN" baseline="50000" dirty="0"/>
              <a:t>-1 </a:t>
            </a:r>
          </a:p>
          <a:p>
            <a:pPr eaLnBrk="1" hangingPunct="1">
              <a:lnSpc>
                <a:spcPct val="150000"/>
              </a:lnSpc>
            </a:pPr>
            <a:r>
              <a:rPr lang="en-US" altLang="zh-CN" dirty="0"/>
              <a:t>0.01*2</a:t>
            </a:r>
            <a:r>
              <a:rPr lang="en-US" altLang="zh-CN" baseline="50000" dirty="0"/>
              <a:t>1     </a:t>
            </a:r>
            <a:r>
              <a:rPr lang="en-US" altLang="zh-CN" dirty="0"/>
              <a:t>1*2</a:t>
            </a:r>
            <a:r>
              <a:rPr lang="en-US" altLang="zh-CN" baseline="50000" dirty="0"/>
              <a:t>-2     </a:t>
            </a:r>
            <a:r>
              <a:rPr lang="en-US" altLang="zh-CN" dirty="0"/>
              <a:t>0.1*2</a:t>
            </a:r>
            <a:r>
              <a:rPr lang="en-US" altLang="zh-CN" baseline="50000" dirty="0"/>
              <a:t>-1 </a:t>
            </a:r>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a:t>
            </a:r>
            <a:r>
              <a:rPr lang="zh-CN" altLang="en-US" b="1" dirty="0">
                <a:solidFill>
                  <a:srgbClr val="1387B7"/>
                </a:solidFill>
                <a:latin typeface="华文新魏" panose="02010800040101010101" pitchFamily="2" charset="-122"/>
              </a:rPr>
              <a:t>规格化数</a:t>
            </a:r>
            <a:endParaRPr lang="zh-CN" altLang="en-US" dirty="0">
              <a:latin typeface="华文新魏" panose="02010800040101010101" pitchFamily="2" charset="-122"/>
            </a:endParaRP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两种规格化数 </a:t>
            </a:r>
            <a:r>
              <a:rPr lang="en-US" altLang="zh-CN" dirty="0">
                <a:ln>
                  <a:noFill/>
                </a:ln>
                <a:solidFill>
                  <a:srgbClr val="C00000"/>
                </a:solidFill>
              </a:rPr>
              <a:t>1</a:t>
            </a:r>
            <a:r>
              <a:rPr lang="en-US" altLang="zh-CN" dirty="0"/>
              <a:t>.XXXXX  0.</a:t>
            </a:r>
            <a:r>
              <a:rPr lang="en-US" altLang="zh-CN" dirty="0">
                <a:solidFill>
                  <a:srgbClr val="C00000"/>
                </a:solidFill>
              </a:rPr>
              <a:t>1</a:t>
            </a:r>
            <a:r>
              <a:rPr lang="en-US" altLang="zh-CN" dirty="0"/>
              <a:t>XXXXX  </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           </a:t>
            </a:r>
            <a:r>
              <a:rPr lang="en-US" altLang="zh-CN" sz="2000" dirty="0">
                <a:solidFill>
                  <a:schemeClr val="bg1">
                    <a:lumMod val="50000"/>
                  </a:schemeClr>
                </a:solidFill>
              </a:rPr>
              <a:t>1≤|M|</a:t>
            </a:r>
            <a:r>
              <a:rPr lang="zh-CN" altLang="en-US" sz="2000" dirty="0">
                <a:solidFill>
                  <a:schemeClr val="bg1">
                    <a:lumMod val="50000"/>
                  </a:schemeClr>
                </a:solidFill>
              </a:rPr>
              <a:t>＜</a:t>
            </a:r>
            <a:r>
              <a:rPr lang="en-US" altLang="zh-CN" sz="2000" dirty="0">
                <a:solidFill>
                  <a:schemeClr val="bg1">
                    <a:lumMod val="50000"/>
                  </a:schemeClr>
                </a:solidFill>
              </a:rPr>
              <a:t>2           </a:t>
            </a:r>
            <a:endParaRPr lang="en-US" altLang="zh-CN" dirty="0">
              <a:solidFill>
                <a:schemeClr val="bg1">
                  <a:lumMod val="50000"/>
                </a:schemeClr>
              </a:solidFill>
            </a:endParaRPr>
          </a:p>
          <a:p>
            <a:pPr eaLnBrk="1" hangingPunct="1">
              <a:buNone/>
            </a:pPr>
            <a:r>
              <a:rPr lang="en-US" altLang="zh-CN" dirty="0"/>
              <a:t>              =2</a:t>
            </a:r>
            <a:r>
              <a:rPr lang="en-US" altLang="zh-CN" baseline="50000" dirty="0"/>
              <a:t>±e</a:t>
            </a:r>
            <a:r>
              <a:rPr lang="en-US" altLang="zh-CN" dirty="0"/>
              <a:t>× (±m)</a:t>
            </a:r>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p:nvPr/>
        </p:nvGrpSpPr>
        <p:grpSpPr bwMode="auto">
          <a:xfrm>
            <a:off x="6863377" y="3965205"/>
            <a:ext cx="2663825" cy="933450"/>
            <a:chOff x="0" y="0"/>
            <a:chExt cx="1678" cy="588"/>
          </a:xfrm>
        </p:grpSpPr>
        <p:sp>
          <p:nvSpPr>
            <p:cNvPr id="24" name="AutoShape 23"/>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256"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p:nvPr/>
        </p:nvGrpSpPr>
        <p:grpSpPr bwMode="auto">
          <a:xfrm>
            <a:off x="3623289" y="3965205"/>
            <a:ext cx="2663825" cy="938213"/>
            <a:chOff x="0" y="0"/>
            <a:chExt cx="1678" cy="591"/>
          </a:xfrm>
        </p:grpSpPr>
        <p:sp>
          <p:nvSpPr>
            <p:cNvPr id="27" name="AutoShape 26"/>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a:lnSpc>
                <a:spcPct val="110000"/>
              </a:lnSpc>
            </a:pPr>
            <a:r>
              <a:rPr lang="en-US" altLang="zh-CN" dirty="0">
                <a:solidFill>
                  <a:srgbClr val="C00000"/>
                </a:solidFill>
              </a:rPr>
              <a:t>N=2</a:t>
            </a:r>
            <a:r>
              <a:rPr lang="en-US" altLang="zh-CN" baseline="50000" dirty="0">
                <a:solidFill>
                  <a:srgbClr val="C00000"/>
                </a:solidFill>
              </a:rPr>
              <a:t>E</a:t>
            </a:r>
            <a:r>
              <a:rPr lang="en-US" altLang="zh-CN" dirty="0">
                <a:solidFill>
                  <a:srgbClr val="C00000"/>
                </a:solidFill>
              </a:rPr>
              <a:t>×M     </a:t>
            </a:r>
            <a:r>
              <a:rPr lang="en-US" altLang="zh-CN" sz="1800" dirty="0">
                <a:solidFill>
                  <a:schemeClr val="bg1">
                    <a:lumMod val="50000"/>
                  </a:schemeClr>
                </a:solidFill>
              </a:rPr>
              <a:t>1≤|M|</a:t>
            </a:r>
            <a:r>
              <a:rPr lang="zh-CN" altLang="en-US" sz="1800" dirty="0">
                <a:solidFill>
                  <a:schemeClr val="bg1">
                    <a:lumMod val="50000"/>
                  </a:schemeClr>
                </a:solidFill>
              </a:rPr>
              <a:t>＜</a:t>
            </a:r>
            <a:r>
              <a:rPr lang="en-US" altLang="zh-CN" sz="1800" dirty="0">
                <a:solidFill>
                  <a:schemeClr val="bg1">
                    <a:lumMod val="50000"/>
                  </a:schemeClr>
                </a:solidFill>
              </a:rPr>
              <a:t>2</a:t>
            </a:r>
            <a:endParaRPr lang="en-US" altLang="zh-CN" dirty="0">
              <a:solidFill>
                <a:schemeClr val="bg1">
                  <a:lumMod val="50000"/>
                </a:schemeClr>
              </a:solidFill>
            </a:endParaRPr>
          </a:p>
          <a:p>
            <a:pPr eaLnBrk="1" hangingPunct="1">
              <a:lnSpc>
                <a:spcPct val="110000"/>
              </a:lnSpc>
            </a:pPr>
            <a:r>
              <a:rPr lang="en-US" altLang="zh-CN" dirty="0">
                <a:latin typeface="+mj-ea"/>
                <a:ea typeface="+mj-ea"/>
              </a:rPr>
              <a:t>E→+∞  </a:t>
            </a:r>
            <a:r>
              <a:rPr lang="zh-CN" altLang="en-US" dirty="0">
                <a:latin typeface="+mj-ea"/>
                <a:ea typeface="+mj-ea"/>
              </a:rPr>
              <a:t>产生 </a:t>
            </a:r>
            <a:r>
              <a:rPr lang="zh-CN" altLang="en-US" b="1" dirty="0">
                <a:solidFill>
                  <a:srgbClr val="1387B7"/>
                </a:solidFill>
                <a:latin typeface="+mj-ea"/>
                <a:ea typeface="+mj-ea"/>
              </a:rPr>
              <a:t>正上溢 </a:t>
            </a:r>
            <a:r>
              <a:rPr lang="zh-CN" altLang="en-US" dirty="0">
                <a:latin typeface="+mj-ea"/>
                <a:ea typeface="+mj-ea"/>
              </a:rPr>
              <a:t>或 </a:t>
            </a:r>
            <a:r>
              <a:rPr lang="zh-CN" altLang="en-US" b="1" dirty="0">
                <a:solidFill>
                  <a:srgbClr val="1387B7"/>
                </a:solidFill>
                <a:latin typeface="+mj-ea"/>
                <a:ea typeface="+mj-ea"/>
              </a:rPr>
              <a:t>负上溢</a:t>
            </a:r>
            <a:endParaRPr lang="en-US" altLang="zh-CN" b="1" dirty="0">
              <a:solidFill>
                <a:srgbClr val="1387B7"/>
              </a:solidFill>
              <a:latin typeface="+mj-ea"/>
              <a:ea typeface="+mj-ea"/>
            </a:endParaRPr>
          </a:p>
          <a:p>
            <a:pPr eaLnBrk="1" hangingPunct="1">
              <a:lnSpc>
                <a:spcPct val="110000"/>
              </a:lnSpc>
            </a:pPr>
            <a:r>
              <a:rPr lang="en-US" altLang="zh-CN" dirty="0">
                <a:latin typeface="+mj-ea"/>
                <a:ea typeface="+mj-ea"/>
              </a:rPr>
              <a:t>E→ -∞  </a:t>
            </a:r>
            <a:r>
              <a:rPr lang="zh-CN" altLang="en-US" dirty="0">
                <a:latin typeface="+mj-ea"/>
                <a:ea typeface="+mj-ea"/>
              </a:rPr>
              <a:t>产生 </a:t>
            </a:r>
            <a:r>
              <a:rPr lang="zh-CN" altLang="en-US" b="1" dirty="0">
                <a:solidFill>
                  <a:srgbClr val="1387B7"/>
                </a:solidFill>
                <a:latin typeface="+mj-ea"/>
                <a:ea typeface="+mj-ea"/>
              </a:rPr>
              <a:t>正下溢 </a:t>
            </a:r>
            <a:r>
              <a:rPr lang="zh-CN" altLang="en-US" dirty="0">
                <a:latin typeface="+mj-ea"/>
                <a:ea typeface="+mj-ea"/>
              </a:rPr>
              <a:t>或 </a:t>
            </a:r>
            <a:r>
              <a:rPr lang="zh-CN" altLang="en-US" b="1" dirty="0">
                <a:solidFill>
                  <a:srgbClr val="1387B7"/>
                </a:solidFill>
                <a:latin typeface="+mj-ea"/>
                <a:ea typeface="+mj-ea"/>
              </a:rPr>
              <a:t>负下溢</a:t>
            </a: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p>
        </p:txBody>
      </p:sp>
      <p:grpSp>
        <p:nvGrpSpPr>
          <p:cNvPr id="20" name="Group 18"/>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7" name="Rectangle 5"/>
          <p:cNvSpPr>
            <a:spLocks noChangeArrowheads="1"/>
          </p:cNvSpPr>
          <p:nvPr/>
        </p:nvSpPr>
        <p:spPr bwMode="auto">
          <a:xfrm>
            <a:off x="4267200" y="2348955"/>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170739" y="2367211"/>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par>
                                <p:cTn id="33" presetID="22" presetClass="entr" presetSubtype="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utoUpdateAnimBg="0"/>
      <p:bldP spid="1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50000"/>
              </a:lnSpc>
            </a:pPr>
            <a:r>
              <a:rPr lang="zh-CN" altLang="zh-CN" dirty="0"/>
              <a:t>机器字长一定时，阶码越长，表示范围越大</a:t>
            </a:r>
          </a:p>
          <a:p>
            <a:pPr eaLnBrk="1" hangingPunct="1">
              <a:lnSpc>
                <a:spcPct val="150000"/>
              </a:lnSpc>
            </a:pPr>
            <a:r>
              <a:rPr lang="zh-CN" altLang="zh-CN" dirty="0">
                <a:solidFill>
                  <a:srgbClr val="1387B7"/>
                </a:solidFill>
              </a:rPr>
              <a:t>尾码越长，精度是否越高？</a:t>
            </a:r>
          </a:p>
          <a:p>
            <a:pPr eaLnBrk="1" hangingPunct="1">
              <a:lnSpc>
                <a:spcPct val="150000"/>
              </a:lnSpc>
            </a:pPr>
            <a:r>
              <a:rPr lang="zh-CN" altLang="zh-CN" dirty="0"/>
              <a:t>浮点数表示范围比定点数大，精度高</a:t>
            </a:r>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36" name="Group 4"/>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45" name="Group 13"/>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p:nvPr/>
        </p:nvGrpSpPr>
        <p:grpSpPr bwMode="auto">
          <a:xfrm>
            <a:off x="6672264" y="2205633"/>
            <a:ext cx="2663825" cy="884238"/>
            <a:chOff x="0" y="0"/>
            <a:chExt cx="1678" cy="557"/>
          </a:xfrm>
        </p:grpSpPr>
        <p:sp>
          <p:nvSpPr>
            <p:cNvPr id="54" name="AutoShape 22"/>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283"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p:nvPr/>
        </p:nvGrpSpPr>
        <p:grpSpPr bwMode="auto">
          <a:xfrm>
            <a:off x="3432176" y="2205633"/>
            <a:ext cx="2663825" cy="863600"/>
            <a:chOff x="0" y="0"/>
            <a:chExt cx="1678" cy="544"/>
          </a:xfrm>
        </p:grpSpPr>
        <p:sp>
          <p:nvSpPr>
            <p:cNvPr id="57" name="AutoShape 25"/>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40000"/>
              </a:lnSpc>
            </a:pPr>
            <a:r>
              <a:rPr lang="en-US" altLang="zh-CN" b="1" dirty="0"/>
              <a:t>8</a:t>
            </a:r>
            <a:r>
              <a:rPr lang="zh-CN" altLang="en-US" b="1" dirty="0"/>
              <a:t>位定点小数范围</a:t>
            </a:r>
          </a:p>
          <a:p>
            <a:pPr lvl="1" eaLnBrk="1" hangingPunct="1">
              <a:lnSpc>
                <a:spcPct val="14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40000"/>
              </a:lnSpc>
            </a:pPr>
            <a:r>
              <a:rPr lang="zh-CN" altLang="en-US" b="1" dirty="0"/>
              <a:t>阶码</a:t>
            </a:r>
            <a:r>
              <a:rPr lang="en-US" altLang="zh-CN" b="1" dirty="0"/>
              <a:t>3</a:t>
            </a:r>
            <a:r>
              <a:rPr lang="zh-CN" altLang="en-US" b="1" dirty="0"/>
              <a:t>位，尾数</a:t>
            </a:r>
            <a:r>
              <a:rPr lang="en-US" altLang="zh-CN" b="1" dirty="0"/>
              <a:t>5</a:t>
            </a:r>
            <a:r>
              <a:rPr lang="zh-CN" altLang="en-US" b="1" dirty="0"/>
              <a:t>位</a:t>
            </a:r>
            <a:r>
              <a:rPr lang="zh-CN" altLang="en-US" dirty="0"/>
              <a:t>（隐藏位，规格化）</a:t>
            </a:r>
          </a:p>
          <a:p>
            <a:pPr lvl="1" eaLnBrk="1" hangingPunct="1">
              <a:lnSpc>
                <a:spcPct val="140000"/>
              </a:lnSpc>
            </a:pPr>
            <a:r>
              <a:rPr lang="zh-CN" altLang="en-US" sz="2200" dirty="0"/>
              <a:t>正数可表示</a:t>
            </a:r>
            <a:r>
              <a:rPr lang="en-US" altLang="zh-CN" sz="2200" dirty="0"/>
              <a:t>2</a:t>
            </a:r>
            <a:r>
              <a:rPr lang="en-US" altLang="zh-CN" sz="2200" baseline="50000" dirty="0"/>
              <a:t>-4</a:t>
            </a:r>
            <a:r>
              <a:rPr lang="en-US" altLang="zh-CN" sz="2200" dirty="0"/>
              <a:t>*1.0000  ---  2</a:t>
            </a:r>
            <a:r>
              <a:rPr lang="en-US" altLang="zh-CN" sz="2200" baseline="50000" dirty="0"/>
              <a:t>3</a:t>
            </a:r>
            <a:r>
              <a:rPr lang="en-US" altLang="zh-CN" sz="2200" dirty="0"/>
              <a:t>*1.1111                  0.0001</a:t>
            </a:r>
            <a:r>
              <a:rPr lang="en-US" altLang="zh-CN" sz="2200" dirty="0">
                <a:solidFill>
                  <a:srgbClr val="00FF00"/>
                </a:solidFill>
              </a:rPr>
              <a:t> </a:t>
            </a:r>
            <a:r>
              <a:rPr lang="en-US" altLang="zh-CN" sz="2200" dirty="0"/>
              <a:t>---  1111.1</a:t>
            </a:r>
          </a:p>
          <a:p>
            <a:pPr eaLnBrk="1" hangingPunct="1">
              <a:lnSpc>
                <a:spcPct val="140000"/>
              </a:lnSpc>
            </a:pPr>
            <a:r>
              <a:rPr lang="zh-CN" altLang="en-US" b="1" dirty="0"/>
              <a:t>阶码</a:t>
            </a:r>
            <a:r>
              <a:rPr lang="en-US" altLang="zh-CN" b="1" dirty="0"/>
              <a:t>4</a:t>
            </a:r>
            <a:r>
              <a:rPr lang="zh-CN" altLang="en-US" b="1" dirty="0"/>
              <a:t>位，尾数</a:t>
            </a:r>
            <a:r>
              <a:rPr lang="en-US" altLang="zh-CN" b="1" dirty="0"/>
              <a:t>4</a:t>
            </a:r>
            <a:r>
              <a:rPr lang="zh-CN" altLang="en-US" b="1" dirty="0"/>
              <a:t>位</a:t>
            </a:r>
            <a:r>
              <a:rPr lang="zh-CN" altLang="en-US" dirty="0"/>
              <a:t>（隐藏位，规格化）</a:t>
            </a:r>
          </a:p>
          <a:p>
            <a:pPr lvl="1">
              <a:lnSpc>
                <a:spcPct val="140000"/>
              </a:lnSpc>
            </a:pPr>
            <a:r>
              <a:rPr lang="zh-CN" altLang="en-US" sz="2200" dirty="0"/>
              <a:t>正数可表示</a:t>
            </a:r>
            <a:r>
              <a:rPr lang="en-US" altLang="zh-CN" sz="2200" dirty="0"/>
              <a:t>2</a:t>
            </a:r>
            <a:r>
              <a:rPr lang="en-US" altLang="zh-CN" sz="2200" baseline="50000" dirty="0"/>
              <a:t>-8</a:t>
            </a:r>
            <a:r>
              <a:rPr lang="en-US" altLang="zh-CN" sz="2200" dirty="0"/>
              <a:t>*1.000    ---  2</a:t>
            </a:r>
            <a:r>
              <a:rPr lang="en-US" altLang="zh-CN" sz="2200" baseline="50000" dirty="0"/>
              <a:t>7</a:t>
            </a:r>
            <a:r>
              <a:rPr lang="en-US" altLang="zh-CN" sz="2200" dirty="0"/>
              <a:t>*1.111            0.00000001</a:t>
            </a:r>
            <a:r>
              <a:rPr lang="en-US" altLang="zh-CN" sz="2200" dirty="0">
                <a:solidFill>
                  <a:srgbClr val="00FF00"/>
                </a:solidFill>
              </a:rPr>
              <a:t> </a:t>
            </a:r>
            <a:r>
              <a:rPr lang="en-US" altLang="zh-CN" sz="2200" dirty="0"/>
              <a:t>---  11110000</a:t>
            </a:r>
          </a:p>
          <a:p>
            <a:pPr lvl="1" eaLnBrk="1" hangingPunct="1">
              <a:lnSpc>
                <a:spcPct val="140000"/>
              </a:lnSpc>
            </a:pPr>
            <a:r>
              <a:rPr lang="zh-CN" altLang="en-US" sz="2200" dirty="0"/>
              <a:t>（</a:t>
            </a:r>
            <a:r>
              <a:rPr lang="en-US" altLang="zh-CN" sz="2200" dirty="0"/>
              <a:t>…</a:t>
            </a:r>
            <a:r>
              <a:rPr lang="en-US" altLang="zh-CN" sz="2200" dirty="0">
                <a:solidFill>
                  <a:srgbClr val="C00000"/>
                </a:solidFill>
              </a:rPr>
              <a:t>56, 60, 64</a:t>
            </a:r>
            <a:r>
              <a:rPr lang="en-US" altLang="zh-CN" sz="2200" dirty="0"/>
              <a:t>, 72…112, 120, </a:t>
            </a:r>
            <a:r>
              <a:rPr lang="en-US" altLang="zh-CN" sz="2200" dirty="0">
                <a:solidFill>
                  <a:srgbClr val="C00000"/>
                </a:solidFill>
              </a:rPr>
              <a:t>128, 144, …224, 240</a:t>
            </a:r>
            <a:r>
              <a:rPr lang="en-US" altLang="zh-CN" sz="2200" dirty="0">
                <a:solidFill>
                  <a:srgbClr val="00B050"/>
                </a:solidFill>
              </a:rPr>
              <a:t>]</a:t>
            </a:r>
            <a:endParaRPr lang="en-US" altLang="zh-CN" sz="2200" dirty="0"/>
          </a:p>
        </p:txBody>
      </p:sp>
      <p:grpSp>
        <p:nvGrpSpPr>
          <p:cNvPr id="5" name="Group 5"/>
          <p:cNvGrpSpPr/>
          <p:nvPr/>
        </p:nvGrpSpPr>
        <p:grpSpPr bwMode="auto">
          <a:xfrm>
            <a:off x="2030080" y="5424044"/>
            <a:ext cx="8596982" cy="982384"/>
            <a:chOff x="0" y="0"/>
            <a:chExt cx="8596388" cy="982290"/>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6001922" y="91406"/>
              <a:ext cx="2594466" cy="4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C00000"/>
                  </a:solidFill>
                  <a:latin typeface="+mn-ea"/>
                  <a:ea typeface="+mn-ea"/>
                </a:rPr>
                <a:t>浮点数的密度与分布</a:t>
              </a: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年代初，各机器浮点数表示不统一</a:t>
            </a:r>
          </a:p>
          <a:p>
            <a:pPr lvl="1"/>
            <a:r>
              <a:rPr lang="zh-CN" altLang="en-US" sz="2200" dirty="0"/>
              <a:t>相互不兼容，机器之间传送数据时很麻烦</a:t>
            </a:r>
            <a:endParaRPr lang="en-US" altLang="zh-CN" sz="2200" dirty="0"/>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539287" cy="3270250"/>
            <a:chOff x="1689559" y="3246181"/>
            <a:chExt cx="9539287"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p:nvPr/>
          </p:nvGrpSpPr>
          <p:grpSpPr bwMode="auto">
            <a:xfrm>
              <a:off x="1689559" y="3246181"/>
              <a:ext cx="9445625" cy="3270250"/>
              <a:chOff x="104" y="1850"/>
              <a:chExt cx="5950" cy="2060"/>
            </a:xfrm>
          </p:grpSpPr>
          <p:pic>
            <p:nvPicPr>
              <p:cNvPr id="8"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093" cy="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pic>
        <p:nvPicPr>
          <p:cNvPr id="13" name="图片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121" y="4573623"/>
            <a:ext cx="1483277" cy="1006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92500" lnSpcReduction="10000"/>
          </a:bodyPr>
          <a:lstStyle/>
          <a:p>
            <a:pPr>
              <a:lnSpc>
                <a:spcPct val="150000"/>
              </a:lnSpc>
            </a:pPr>
            <a:r>
              <a:rPr lang="zh-CN" altLang="en-US" sz="2900" dirty="0">
                <a:solidFill>
                  <a:srgbClr val="18978B"/>
                </a:solidFill>
              </a:rPr>
              <a:t>构成</a:t>
            </a:r>
            <a:r>
              <a:rPr lang="zh-CN" altLang="en-US" sz="2900" dirty="0"/>
              <a:t>：阶码</a:t>
            </a:r>
            <a:r>
              <a:rPr lang="en-US" altLang="zh-CN" sz="2900" dirty="0">
                <a:solidFill>
                  <a:srgbClr val="18978B"/>
                </a:solidFill>
              </a:rPr>
              <a:t>E</a:t>
            </a:r>
            <a:r>
              <a:rPr lang="zh-CN" altLang="en-US" sz="2900" dirty="0"/>
              <a:t>，尾数</a:t>
            </a:r>
            <a:r>
              <a:rPr lang="en-US" altLang="zh-CN" sz="2900" dirty="0">
                <a:solidFill>
                  <a:srgbClr val="18978B"/>
                </a:solidFill>
              </a:rPr>
              <a:t>M</a:t>
            </a:r>
            <a:r>
              <a:rPr lang="zh-CN" altLang="en-US" sz="2900" dirty="0"/>
              <a:t>，符号位</a:t>
            </a:r>
            <a:r>
              <a:rPr lang="en-US" altLang="zh-CN" sz="2900" dirty="0">
                <a:solidFill>
                  <a:srgbClr val="18978B"/>
                </a:solidFill>
              </a:rPr>
              <a:t>S</a:t>
            </a:r>
          </a:p>
          <a:p>
            <a:pPr>
              <a:lnSpc>
                <a:spcPct val="150000"/>
              </a:lnSpc>
            </a:pPr>
            <a:r>
              <a:rPr lang="zh-CN" altLang="en-US" sz="2900" dirty="0"/>
              <a:t>阶码和尾码的位数分配实际是表示范围和精度的折衷</a:t>
            </a:r>
            <a:endParaRPr lang="en-US" altLang="zh-CN" sz="2900" dirty="0"/>
          </a:p>
          <a:p>
            <a:pPr>
              <a:lnSpc>
                <a:spcPct val="150000"/>
              </a:lnSpc>
            </a:pPr>
            <a:r>
              <a:rPr lang="en-US" altLang="zh-CN" sz="2900" dirty="0"/>
              <a:t>N = (−1)</a:t>
            </a:r>
            <a:r>
              <a:rPr lang="en-US" altLang="zh-CN" sz="2900" baseline="50000" dirty="0">
                <a:solidFill>
                  <a:srgbClr val="18978B"/>
                </a:solidFill>
              </a:rPr>
              <a:t>S</a:t>
            </a:r>
            <a:r>
              <a:rPr lang="en-US" altLang="zh-CN" sz="2900" baseline="50000" dirty="0"/>
              <a:t>  </a:t>
            </a:r>
            <a:r>
              <a:rPr lang="en-US" altLang="zh-CN" sz="2900" b="1" dirty="0"/>
              <a:t>╳</a:t>
            </a:r>
            <a:r>
              <a:rPr lang="en-US" altLang="zh-CN" sz="2900" dirty="0"/>
              <a:t>  </a:t>
            </a:r>
            <a:r>
              <a:rPr lang="en-US" altLang="zh-CN" sz="2900" dirty="0">
                <a:solidFill>
                  <a:srgbClr val="18978B"/>
                </a:solidFill>
              </a:rPr>
              <a:t>M </a:t>
            </a:r>
            <a:r>
              <a:rPr lang="en-US" altLang="zh-CN" sz="2900" b="1" dirty="0"/>
              <a:t> ╳ </a:t>
            </a:r>
            <a:r>
              <a:rPr lang="en-US" altLang="zh-CN" sz="2900" dirty="0"/>
              <a:t>2</a:t>
            </a:r>
            <a:r>
              <a:rPr lang="en-US" altLang="zh-CN" sz="2900" baseline="50000" dirty="0">
                <a:solidFill>
                  <a:srgbClr val="18978B"/>
                </a:solidFill>
              </a:rPr>
              <a:t>E</a:t>
            </a:r>
            <a:r>
              <a:rPr lang="en-US" altLang="zh-CN" sz="2900" dirty="0"/>
              <a:t> </a:t>
            </a:r>
          </a:p>
          <a:p>
            <a:pPr>
              <a:lnSpc>
                <a:spcPct val="150000"/>
              </a:lnSpc>
            </a:pPr>
            <a:r>
              <a:rPr lang="zh-CN" altLang="en-US" sz="2800" dirty="0"/>
              <a:t>阶码移码表示，</a:t>
            </a:r>
            <a:r>
              <a:rPr lang="zh-CN" altLang="en-US" sz="2800" b="1" dirty="0">
                <a:solidFill>
                  <a:srgbClr val="1387B7"/>
                </a:solidFill>
              </a:rPr>
              <a:t>偏移量</a:t>
            </a:r>
            <a:r>
              <a:rPr lang="en-US" altLang="zh-CN" sz="2800" b="1" dirty="0">
                <a:solidFill>
                  <a:srgbClr val="1387B7"/>
                </a:solidFill>
              </a:rPr>
              <a:t>127/1023</a:t>
            </a:r>
            <a:r>
              <a:rPr lang="zh-CN" altLang="en-US" sz="2800" dirty="0"/>
              <a:t>，尾数原码表示，符号在第</a:t>
            </a:r>
            <a:r>
              <a:rPr lang="en-US" altLang="zh-CN" sz="2800" dirty="0">
                <a:solidFill>
                  <a:srgbClr val="18978B"/>
                </a:solidFill>
              </a:rPr>
              <a:t>1</a:t>
            </a:r>
            <a:r>
              <a:rPr lang="zh-CN" altLang="en-US" sz="2800" dirty="0"/>
              <a:t>位</a:t>
            </a:r>
            <a:endParaRPr lang="en-US" altLang="zh-CN" dirty="0"/>
          </a:p>
          <a:p>
            <a:endParaRPr lang="zh-CN" altLang="en-US" dirty="0"/>
          </a:p>
          <a:p>
            <a:endParaRPr lang="zh-CN" altLang="en-US" dirty="0"/>
          </a:p>
        </p:txBody>
      </p:sp>
      <p:grpSp>
        <p:nvGrpSpPr>
          <p:cNvPr id="8" name="组合 7"/>
          <p:cNvGrpSpPr/>
          <p:nvPr/>
        </p:nvGrpSpPr>
        <p:grpSpPr>
          <a:xfrm>
            <a:off x="1323191" y="1482258"/>
            <a:ext cx="6720538" cy="566738"/>
            <a:chOff x="1772327" y="1918270"/>
            <a:chExt cx="6720538" cy="566738"/>
          </a:xfrm>
        </p:grpSpPr>
        <p:graphicFrame>
          <p:nvGraphicFramePr>
            <p:cNvPr id="5" name="Group 3"/>
            <p:cNvGraphicFramePr/>
            <p:nvPr/>
          </p:nvGraphicFramePr>
          <p:xfrm>
            <a:off x="3871653" y="1918270"/>
            <a:ext cx="4621212" cy="566738"/>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312432" y="2317469"/>
            <a:ext cx="9039942" cy="533276"/>
            <a:chOff x="1761568" y="2753481"/>
            <a:chExt cx="8558228" cy="533276"/>
          </a:xfrm>
        </p:grpSpPr>
        <p:graphicFrame>
          <p:nvGraphicFramePr>
            <p:cNvPr id="6" name="Group 14"/>
            <p:cNvGraphicFramePr/>
            <p:nvPr/>
          </p:nvGraphicFramePr>
          <p:xfrm>
            <a:off x="3759212" y="2753481"/>
            <a:ext cx="6929857" cy="533276"/>
          </p:xfrm>
          <a:graphic>
            <a:graphicData uri="http://schemas.openxmlformats.org/drawingml/2006/table">
              <a:tbl>
                <a:tblPr/>
                <a:tblGrid>
                  <a:gridCol w="776602">
                    <a:extLst>
                      <a:ext uri="{9D8B030D-6E8A-4147-A177-3AD203B41FA5}">
                        <a16:colId xmlns:a16="http://schemas.microsoft.com/office/drawing/2014/main" val="20000"/>
                      </a:ext>
                    </a:extLst>
                  </a:gridCol>
                  <a:gridCol w="2116760">
                    <a:extLst>
                      <a:ext uri="{9D8B030D-6E8A-4147-A177-3AD203B41FA5}">
                        <a16:colId xmlns:a16="http://schemas.microsoft.com/office/drawing/2014/main" val="20001"/>
                      </a:ext>
                    </a:extLst>
                  </a:gridCol>
                  <a:gridCol w="4036495">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1" y="4186441"/>
            <a:ext cx="7549257"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6" y="2609981"/>
            <a:ext cx="7521643"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1391433" cy="5637024"/>
          </a:xfrm>
        </p:spPr>
        <p:txBody>
          <a:bodyPr>
            <a:normAutofit/>
          </a:bodyPr>
          <a:lstStyle/>
          <a:p>
            <a:pPr>
              <a:lnSpc>
                <a:spcPct val="170000"/>
              </a:lnSpc>
            </a:pPr>
            <a:r>
              <a:rPr lang="zh-CN" altLang="en-US" b="1" dirty="0">
                <a:solidFill>
                  <a:srgbClr val="18978B"/>
                </a:solidFill>
              </a:rPr>
              <a:t>规格化数</a:t>
            </a:r>
            <a:r>
              <a:rPr lang="en-US" altLang="zh-CN" dirty="0">
                <a:solidFill>
                  <a:srgbClr val="18978B"/>
                </a:solidFill>
              </a:rPr>
              <a:t>(Normal)</a:t>
            </a:r>
            <a:endParaRPr lang="zh-CN" altLang="en-US" dirty="0">
              <a:solidFill>
                <a:srgbClr val="18978B"/>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solidFill>
                  <a:srgbClr val="18978B"/>
                </a:solidFill>
              </a:rPr>
              <a:t>非规格化数</a:t>
            </a:r>
            <a:r>
              <a:rPr lang="en-US" altLang="zh-CN" dirty="0">
                <a:solidFill>
                  <a:srgbClr val="18978B"/>
                </a:solidFill>
              </a:rPr>
              <a:t>(Subnormal)      </a:t>
            </a:r>
          </a:p>
          <a:p>
            <a:pPr marL="0" indent="0">
              <a:lnSpc>
                <a:spcPct val="170000"/>
              </a:lnSpc>
              <a:buNone/>
            </a:pPr>
            <a:r>
              <a:rPr lang="en-US" altLang="zh-CN" dirty="0"/>
              <a:t>        E=0                    (−1)</a:t>
            </a:r>
            <a:r>
              <a:rPr lang="en-US" altLang="zh-CN" baseline="70000" dirty="0"/>
              <a:t>s </a:t>
            </a:r>
            <a:r>
              <a:rPr lang="en-US" altLang="zh-CN" dirty="0"/>
              <a:t>× </a:t>
            </a:r>
            <a:r>
              <a:rPr lang="en-US" altLang="zh-CN" dirty="0">
                <a:solidFill>
                  <a:srgbClr val="0000FF"/>
                </a:solidFill>
              </a:rPr>
              <a:t>0</a:t>
            </a:r>
            <a:r>
              <a:rPr lang="en-US" altLang="zh-CN" dirty="0"/>
              <a:t>.M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rPr>
              <a:t>0</a:t>
            </a:r>
            <a:r>
              <a:rPr lang="en-US" altLang="zh-CN" dirty="0">
                <a:solidFill>
                  <a:srgbClr val="C00000"/>
                </a:solidFill>
              </a:rPr>
              <a:t>.M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a:t>
            </a:r>
            <a:r>
              <a:rPr lang="zh-CN" altLang="en-US" b="1" dirty="0">
                <a:solidFill>
                  <a:srgbClr val="1387B7"/>
                </a:solidFill>
              </a:rPr>
              <a:t>最高位恒为</a:t>
            </a:r>
            <a:r>
              <a:rPr lang="en-US" altLang="zh-CN" b="1" dirty="0">
                <a:solidFill>
                  <a:srgbClr val="1387B7"/>
                </a:solidFill>
              </a:rPr>
              <a:t>1</a:t>
            </a:r>
            <a:r>
              <a:rPr lang="zh-CN" altLang="en-US" dirty="0"/>
              <a:t>，该位为</a:t>
            </a:r>
            <a:r>
              <a:rPr lang="zh-CN" altLang="en-US" b="1" dirty="0">
                <a:solidFill>
                  <a:srgbClr val="1387B7"/>
                </a:solidFill>
              </a:rPr>
              <a:t>隐藏位</a:t>
            </a:r>
            <a:r>
              <a:rPr lang="zh-CN" altLang="en-US" dirty="0"/>
              <a:t>，可节约尾数数据位</a:t>
            </a:r>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2"/>
          <a:stretch>
            <a:fillRect/>
          </a:stretch>
        </p:blipFill>
        <p:spPr>
          <a:xfrm>
            <a:off x="3700077" y="1364460"/>
            <a:ext cx="3042836" cy="451518"/>
          </a:xfrm>
          <a:prstGeom prst="rect">
            <a:avLst/>
          </a:prstGeom>
        </p:spPr>
      </p:pic>
      <p:pic>
        <p:nvPicPr>
          <p:cNvPr id="8" name="图片 7"/>
          <p:cNvPicPr>
            <a:picLocks noChangeAspect="1"/>
          </p:cNvPicPr>
          <p:nvPr/>
        </p:nvPicPr>
        <p:blipFill>
          <a:blip r:embed="rId3"/>
          <a:stretch>
            <a:fillRect/>
          </a:stretch>
        </p:blipFill>
        <p:spPr>
          <a:xfrm>
            <a:off x="7155711" y="1364455"/>
            <a:ext cx="4145465" cy="4515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位单精度浮点数编码格式</a:t>
            </a:r>
          </a:p>
        </p:txBody>
      </p:sp>
      <p:sp>
        <p:nvSpPr>
          <p:cNvPr id="5" name="Rectangle 99"/>
          <p:cNvSpPr>
            <a:spLocks noChangeArrowheads="1"/>
          </p:cNvSpPr>
          <p:nvPr/>
        </p:nvSpPr>
        <p:spPr bwMode="auto">
          <a:xfrm>
            <a:off x="1070657" y="1858595"/>
            <a:ext cx="10153363" cy="4264412"/>
          </a:xfrm>
          <a:prstGeom prst="rect">
            <a:avLst/>
          </a:prstGeom>
          <a:solidFill>
            <a:schemeClr val="accent1">
              <a:lumMod val="20000"/>
              <a:lumOff val="80000"/>
            </a:schemeClr>
          </a:solidFill>
          <a:ln>
            <a:noFill/>
          </a:ln>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t> </a:t>
            </a:r>
            <a:r>
              <a:rPr lang="en-US" altLang="zh-CN" sz="2400" dirty="0" err="1"/>
              <a:t>sNaN</a:t>
            </a:r>
            <a:r>
              <a:rPr lang="en-US" altLang="zh-CN" sz="2400" dirty="0"/>
              <a:t>  </a:t>
            </a:r>
            <a:r>
              <a:rPr lang="en-US" altLang="zh-CN" sz="2400" dirty="0" err="1">
                <a:solidFill>
                  <a:schemeClr val="accent2"/>
                </a:solidFill>
              </a:rPr>
              <a:t>NaN</a:t>
            </a:r>
            <a:r>
              <a:rPr lang="en-US" altLang="zh-CN" sz="2400" baseline="-25000" dirty="0" err="1">
                <a:solidFill>
                  <a:schemeClr val="accent2"/>
                </a:solidFill>
              </a:rPr>
              <a:t>Signaling</a:t>
            </a:r>
            <a:r>
              <a:rPr lang="zh-CN" altLang="en-US" sz="2400" dirty="0">
                <a:latin typeface="微软雅黑" panose="020B0503020204020204" pitchFamily="34" charset="-122"/>
                <a:ea typeface="微软雅黑" panose="020B0503020204020204" pitchFamily="34" charset="-122"/>
              </a:rPr>
              <a:t>产生异常</a:t>
            </a:r>
            <a:endParaRPr lang="en-US" altLang="zh-CN" sz="2400" baseline="-25000" dirty="0">
              <a:solidFill>
                <a:schemeClr val="accent2"/>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qNaN</a:t>
            </a:r>
            <a:r>
              <a:rPr lang="en-US" altLang="zh-CN" sz="2400" dirty="0"/>
              <a:t>  </a:t>
            </a:r>
            <a:r>
              <a:rPr lang="en-US" altLang="zh-CN" sz="2400" dirty="0">
                <a:solidFill>
                  <a:schemeClr val="accent2"/>
                </a:solidFill>
              </a:rPr>
              <a:t>Not a Number</a:t>
            </a:r>
            <a:r>
              <a:rPr lang="zh-CN" altLang="en-US" sz="2000" baseline="-25000" dirty="0">
                <a:solidFill>
                  <a:schemeClr val="accent2"/>
                </a:solidFill>
              </a:rPr>
              <a:t>（</a:t>
            </a:r>
            <a:r>
              <a:rPr lang="en-US" altLang="zh-CN" sz="2000" baseline="-25000" dirty="0">
                <a:solidFill>
                  <a:schemeClr val="accent2"/>
                </a:solidFill>
              </a:rPr>
              <a:t>quiet</a:t>
            </a:r>
            <a:r>
              <a:rPr lang="zh-CN" altLang="en-US" sz="2000" baseline="-25000" dirty="0">
                <a:solidFill>
                  <a:schemeClr val="accent2"/>
                </a:solidFill>
              </a:rPr>
              <a:t>）</a:t>
            </a:r>
            <a:endParaRPr lang="en-US" altLang="zh-CN" sz="2400" baseline="-250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表示</a:t>
            </a: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尾数</a:t>
            </a: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阶码</a:t>
            </a: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符号位</a:t>
            </a: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extLst>
                    <a:ext uri="{9D8B030D-6E8A-4147-A177-3AD203B41FA5}">
                      <a16:colId xmlns:a16="http://schemas.microsoft.com/office/drawing/2014/main" val="20000"/>
                    </a:ext>
                  </a:extLst>
                </a:gridCol>
                <a:gridCol w="2965816">
                  <a:extLst>
                    <a:ext uri="{9D8B030D-6E8A-4147-A177-3AD203B41FA5}">
                      <a16:colId xmlns:a16="http://schemas.microsoft.com/office/drawing/2014/main" val="20001"/>
                    </a:ext>
                  </a:extLst>
                </a:gridCol>
                <a:gridCol w="4262113">
                  <a:extLst>
                    <a:ext uri="{9D8B030D-6E8A-4147-A177-3AD203B41FA5}">
                      <a16:colId xmlns:a16="http://schemas.microsoft.com/office/drawing/2014/main" val="20002"/>
                    </a:ext>
                  </a:extLst>
                </a:gridCol>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正数最小值</a:t>
                      </a: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正数最大值</a:t>
                      </a:r>
                    </a:p>
                  </a:txBody>
                  <a:tcPr anchor="ctr" anchorCtr="1">
                    <a:solidFill>
                      <a:schemeClr val="accent6">
                        <a:lumMod val="60000"/>
                        <a:lumOff val="40000"/>
                      </a:schemeClr>
                    </a:solidFill>
                  </a:tcPr>
                </a:tc>
                <a:extLst>
                  <a:ext uri="{0D108BD9-81ED-4DB2-BD59-A6C34878D82A}">
                    <a16:rowId xmlns:a16="http://schemas.microsoft.com/office/drawing/2014/main" val="10000"/>
                  </a:ext>
                </a:extLst>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=1.0</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a:t>
                      </a:r>
                    </a:p>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1"/>
                  </a:ext>
                </a:extLst>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18978B"/>
                          </a:solidFill>
                          <a:latin typeface="微软雅黑" panose="020B0503020204020204" pitchFamily="34" charset="-122"/>
                          <a:ea typeface="微软雅黑" panose="020B0503020204020204" pitchFamily="34" charset="-122"/>
                        </a:rPr>
                        <a:t>149 </a:t>
                      </a:r>
                    </a:p>
                  </a:txBody>
                  <a:tcPr anchor="ctr" anchorCtr="1"/>
                </a:tc>
                <a:tc>
                  <a:txBody>
                    <a:bodyPr/>
                    <a:lstStyle/>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=0.1111…1</a:t>
                      </a:r>
                    </a:p>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−149</a:t>
                      </a:r>
                      <a:endParaRPr lang="en-US" altLang="zh-CN" sz="2000" b="1" i="0" dirty="0">
                        <a:solidFill>
                          <a:srgbClr val="18978B"/>
                        </a:solidFill>
                        <a:latin typeface="微软雅黑" panose="020B0503020204020204" pitchFamily="34" charset="-122"/>
                        <a:ea typeface="微软雅黑" panose="020B0503020204020204" pitchFamily="34" charset="-122"/>
                      </a:endParaRPr>
                    </a:p>
                  </a:txBody>
                  <a:tcPr anchor="ctr" anchorCtr="1"/>
                </a:tc>
                <a:extLst>
                  <a:ext uri="{0D108BD9-81ED-4DB2-BD59-A6C34878D82A}">
                    <a16:rowId xmlns:a16="http://schemas.microsoft.com/office/drawing/2014/main" val="10002"/>
                  </a:ext>
                </a:extLst>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a:solidFill>
                            <a:srgbClr val="C00000"/>
                          </a:solidFill>
                          <a:latin typeface="微软雅黑" panose="020B0503020204020204" pitchFamily="34" charset="-122"/>
                          <a:ea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rPr>
                        <a:t>1)</a:t>
                      </a:r>
                      <a:r>
                        <a:rPr lang="en-US" altLang="zh-CN" sz="2000" baseline="70000">
                          <a:solidFill>
                            <a:srgbClr val="C00000"/>
                          </a:solidFill>
                          <a:latin typeface="微软雅黑" panose="020B0503020204020204" pitchFamily="34" charset="-122"/>
                          <a:ea typeface="微软雅黑" panose="020B0503020204020204" pitchFamily="34" charset="-122"/>
                        </a:rPr>
                        <a:t>s</a:t>
                      </a:r>
                      <a:r>
                        <a:rPr lang="en-US" altLang="zh-CN" sz="2000">
                          <a:solidFill>
                            <a:srgbClr val="C00000"/>
                          </a:solidFill>
                          <a:latin typeface="微软雅黑" panose="020B0503020204020204" pitchFamily="34" charset="-122"/>
                          <a:ea typeface="微软雅黑" panose="020B0503020204020204" pitchFamily="34" charset="-122"/>
                        </a:rPr>
                        <a:t>×1.m×2</a:t>
                      </a:r>
                      <a:r>
                        <a:rPr lang="en-US" altLang="zh-CN" sz="2000" baseline="70000">
                          <a:solidFill>
                            <a:srgbClr val="C00000"/>
                          </a:solidFill>
                          <a:latin typeface="微软雅黑" panose="020B0503020204020204" pitchFamily="34" charset="-122"/>
                          <a:ea typeface="微软雅黑" panose="020B0503020204020204" pitchFamily="34" charset="-122"/>
                        </a:rPr>
                        <a:t>E</a:t>
                      </a:r>
                      <a:r>
                        <a:rPr lang="en-US" altLang="zh-CN" sz="2000" i="0" kern="1200" baseline="7000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3"/>
                  </a:ext>
                </a:extLst>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=0.11111…1</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4"/>
                  </a:ext>
                </a:extLst>
              </a:tr>
            </a:tbl>
          </a:graphicData>
        </a:graphic>
      </p:graphicFrame>
      <p:sp>
        <p:nvSpPr>
          <p:cNvPr id="4" name="Rectangle 8"/>
          <p:cNvSpPr>
            <a:spLocks noChangeArrowheads="1"/>
          </p:cNvSpPr>
          <p:nvPr/>
        </p:nvSpPr>
        <p:spPr bwMode="auto">
          <a:xfrm>
            <a:off x="9069673" y="2191667"/>
            <a:ext cx="23167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1387B7"/>
                </a:solidFill>
                <a:latin typeface="微软雅黑" panose="020B0503020204020204" pitchFamily="34" charset="-122"/>
                <a:ea typeface="微软雅黑" panose="020B0503020204020204" pitchFamily="34" charset="-122"/>
              </a:rPr>
              <a:t>约 </a:t>
            </a:r>
            <a:r>
              <a:rPr lang="en-US" altLang="zh-CN" b="1" i="0" dirty="0">
                <a:solidFill>
                  <a:srgbClr val="1387B7"/>
                </a:solidFill>
                <a:latin typeface="微软雅黑" panose="020B0503020204020204" pitchFamily="34" charset="-122"/>
                <a:ea typeface="微软雅黑" panose="020B0503020204020204" pitchFamily="34" charset="-122"/>
              </a:rPr>
              <a:t>+3.4 </a:t>
            </a:r>
            <a:r>
              <a:rPr lang="en-US" altLang="zh-CN" sz="1400" b="1" i="0" dirty="0">
                <a:solidFill>
                  <a:srgbClr val="1387B7"/>
                </a:solidFill>
                <a:latin typeface="微软雅黑" panose="020B0503020204020204" pitchFamily="34" charset="-122"/>
                <a:ea typeface="微软雅黑" panose="020B0503020204020204" pitchFamily="34" charset="-122"/>
              </a:rPr>
              <a:t>X </a:t>
            </a:r>
            <a:r>
              <a:rPr lang="en-US" altLang="zh-CN" b="1" i="0" dirty="0">
                <a:solidFill>
                  <a:srgbClr val="1387B7"/>
                </a:solidFill>
                <a:latin typeface="微软雅黑" panose="020B0503020204020204" pitchFamily="34" charset="-122"/>
                <a:ea typeface="微软雅黑" panose="020B0503020204020204" pitchFamily="34" charset="-122"/>
              </a:rPr>
              <a:t>10</a:t>
            </a:r>
            <a:r>
              <a:rPr lang="en-US" altLang="zh-CN" b="1" i="0" baseline="70000" dirty="0">
                <a:solidFill>
                  <a:srgbClr val="1387B7"/>
                </a:solidFill>
                <a:latin typeface="微软雅黑" panose="020B0503020204020204" pitchFamily="34" charset="-122"/>
                <a:ea typeface="微软雅黑" panose="020B0503020204020204" pitchFamily="34" charset="-122"/>
              </a:rPr>
              <a:t>38</a:t>
            </a:r>
            <a:endParaRPr lang="zh-CN" altLang="en-US" b="1" i="0" baseline="70000" dirty="0">
              <a:solidFill>
                <a:srgbClr val="1387B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进制转换</a:t>
            </a:r>
          </a:p>
        </p:txBody>
      </p:sp>
      <p:sp>
        <p:nvSpPr>
          <p:cNvPr id="3" name="内容占位符 2"/>
          <p:cNvSpPr>
            <a:spLocks noGrp="1"/>
          </p:cNvSpPr>
          <p:nvPr>
            <p:ph idx="1"/>
          </p:nvPr>
        </p:nvSpPr>
        <p:spPr/>
        <p:txBody>
          <a:bodyPr/>
          <a:lstStyle/>
          <a:p>
            <a:pPr eaLnBrk="1" hangingPunct="1">
              <a:lnSpc>
                <a:spcPct val="150000"/>
              </a:lnSpc>
            </a:pPr>
            <a:r>
              <a:rPr lang="zh-CN" altLang="en-US" b="1" dirty="0"/>
              <a:t>二进制数转八进制</a:t>
            </a:r>
          </a:p>
          <a:p>
            <a:pPr eaLnBrk="1" hangingPunct="1">
              <a:lnSpc>
                <a:spcPct val="150000"/>
              </a:lnSpc>
            </a:pPr>
            <a:r>
              <a:rPr lang="zh-CN" altLang="en-US" b="1" dirty="0"/>
              <a:t>二进制数转十六进制</a:t>
            </a:r>
          </a:p>
          <a:p>
            <a:pPr eaLnBrk="1" hangingPunct="1">
              <a:lnSpc>
                <a:spcPct val="150000"/>
              </a:lnSpc>
            </a:pPr>
            <a:r>
              <a:rPr lang="zh-CN" altLang="en-US" b="1" dirty="0"/>
              <a:t>二进制数转十进制</a:t>
            </a:r>
          </a:p>
          <a:p>
            <a:pPr eaLnBrk="1" hangingPunct="1">
              <a:lnSpc>
                <a:spcPct val="150000"/>
              </a:lnSpc>
            </a:pPr>
            <a:r>
              <a:rPr lang="zh-CN" altLang="en-US" b="1" dirty="0"/>
              <a:t>十进制数转二进制</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2</a:t>
            </a:r>
            <a:endParaRPr lang="zh-CN" altLang="en-US" dirty="0"/>
          </a:p>
        </p:txBody>
      </p:sp>
      <p:sp>
        <p:nvSpPr>
          <p:cNvPr id="5" name="内容占位符 6"/>
          <p:cNvSpPr txBox="1"/>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p>
        </p:txBody>
      </p:sp>
      <p:graphicFrame>
        <p:nvGraphicFramePr>
          <p:cNvPr id="9" name="表格 8"/>
          <p:cNvGraphicFramePr>
            <a:graphicFrameLocks noGrp="1"/>
          </p:cNvGraphicFramePr>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4"/>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p>
          <a:p>
            <a:r>
              <a:rPr lang="en-US" altLang="zh-CN" sz="2400" b="1" dirty="0">
                <a:solidFill>
                  <a:srgbClr val="00FF4E"/>
                </a:solidFill>
                <a:latin typeface="Consolas" panose="020B0609020204030204" pitchFamily="49" charset="0"/>
              </a:rPr>
              <a:t>0000-0000</a:t>
            </a:r>
          </a:p>
          <a:p>
            <a:r>
              <a:rPr lang="en-US" altLang="zh-CN" sz="2400" b="1" dirty="0">
                <a:solidFill>
                  <a:schemeClr val="bg1"/>
                </a:solidFill>
                <a:latin typeface="Consolas" panose="020B0609020204030204" pitchFamily="49" charset="0"/>
              </a:rPr>
              <a:t>8000-0000</a:t>
            </a:r>
          </a:p>
        </p:txBody>
      </p:sp>
      <p:graphicFrame>
        <p:nvGraphicFramePr>
          <p:cNvPr id="6" name="表格 5"/>
          <p:cNvGraphicFramePr>
            <a:graphicFrameLocks noGrp="1"/>
          </p:cNvGraphicFramePr>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3"/>
            <a:ext cx="10515599" cy="3635654"/>
          </a:xfrm>
        </p:spPr>
        <p:txBody>
          <a:bodyPr/>
          <a:lstStyle/>
          <a:p>
            <a:pPr>
              <a:lnSpc>
                <a:spcPct val="150000"/>
              </a:lnSpc>
            </a:pPr>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pPr>
              <a:lnSpc>
                <a:spcPct val="150000"/>
              </a:lnSpc>
            </a:pPr>
            <a:r>
              <a:rPr lang="zh-CN" altLang="en-US" dirty="0">
                <a:solidFill>
                  <a:srgbClr val="1387B7"/>
                </a:solidFill>
              </a:rPr>
              <a:t>阶码相同，</a:t>
            </a:r>
            <a:r>
              <a:rPr lang="zh-CN" altLang="zh-CN" dirty="0">
                <a:solidFill>
                  <a:srgbClr val="1387B7"/>
                </a:solidFill>
              </a:rPr>
              <a:t>尾数</a:t>
            </a:r>
            <a:r>
              <a:rPr lang="zh-CN" altLang="en-US" dirty="0">
                <a:solidFill>
                  <a:srgbClr val="1387B7"/>
                </a:solidFill>
              </a:rPr>
              <a:t>越长</a:t>
            </a:r>
            <a:r>
              <a:rPr lang="zh-CN" altLang="zh-CN" dirty="0">
                <a:solidFill>
                  <a:srgbClr val="1387B7"/>
                </a:solidFill>
              </a:rPr>
              <a:t>，精度越高</a:t>
            </a:r>
          </a:p>
          <a:p>
            <a:pPr>
              <a:lnSpc>
                <a:spcPct val="150000"/>
              </a:lnSpc>
            </a:pPr>
            <a:r>
              <a:rPr lang="zh-CN" altLang="en-US" dirty="0"/>
              <a:t>浮点数</a:t>
            </a:r>
            <a:r>
              <a:rPr lang="zh-CN" altLang="zh-CN" dirty="0"/>
              <a:t>扩大</a:t>
            </a:r>
            <a:r>
              <a:rPr lang="zh-CN" altLang="en-US" dirty="0"/>
              <a:t>了</a:t>
            </a:r>
            <a:r>
              <a:rPr lang="zh-CN" altLang="zh-CN" dirty="0"/>
              <a:t>数值表示范围</a:t>
            </a:r>
            <a:r>
              <a:rPr lang="zh-CN" altLang="en-US" dirty="0"/>
              <a:t>，</a:t>
            </a:r>
            <a:r>
              <a:rPr lang="en-US" altLang="zh-CN" dirty="0"/>
              <a:t> </a:t>
            </a:r>
            <a:r>
              <a:rPr lang="zh-CN" altLang="zh-CN" dirty="0"/>
              <a:t>未增加</a:t>
            </a:r>
            <a:r>
              <a:rPr lang="zh-CN" altLang="en-US" dirty="0"/>
              <a:t>状态数</a:t>
            </a:r>
            <a:r>
              <a:rPr lang="en-US" altLang="zh-CN" dirty="0"/>
              <a:t>---</a:t>
            </a:r>
            <a:r>
              <a:rPr lang="zh-CN" altLang="zh-CN" dirty="0"/>
              <a:t>数值个数</a:t>
            </a:r>
          </a:p>
          <a:p>
            <a:pPr>
              <a:lnSpc>
                <a:spcPct val="150000"/>
              </a:lnSpc>
            </a:pPr>
            <a:r>
              <a:rPr lang="zh-CN" altLang="zh-CN" dirty="0"/>
              <a:t>绝对值越大，浮点数分布越稀疏</a:t>
            </a:r>
            <a:r>
              <a:rPr lang="zh-CN" altLang="en-US" dirty="0"/>
              <a:t>，运算</a:t>
            </a:r>
            <a:r>
              <a:rPr lang="zh-CN" altLang="en-US" b="1" dirty="0">
                <a:solidFill>
                  <a:srgbClr val="1387B7"/>
                </a:solidFill>
              </a:rPr>
              <a:t>不满足结合律</a:t>
            </a:r>
            <a:endParaRPr lang="en-US" altLang="zh-CN" b="1" dirty="0">
              <a:solidFill>
                <a:srgbClr val="1387B7"/>
              </a:solidFill>
            </a:endParaRPr>
          </a:p>
          <a:p>
            <a:pPr lvl="1">
              <a:lnSpc>
                <a:spcPct val="150000"/>
              </a:lnSpc>
            </a:pPr>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p>
        </p:txBody>
      </p:sp>
      <p:grpSp>
        <p:nvGrpSpPr>
          <p:cNvPr id="5" name="Group 66"/>
          <p:cNvGrpSpPr/>
          <p:nvPr/>
        </p:nvGrpSpPr>
        <p:grpSpPr bwMode="auto">
          <a:xfrm>
            <a:off x="3086083" y="4712283"/>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1188579" y="5798132"/>
            <a:ext cx="1620398" cy="340902"/>
          </a:xfrm>
          <a:prstGeom prst="wedgeRoundRectCallout">
            <a:avLst>
              <a:gd name="adj1" fmla="val 99081"/>
              <a:gd name="adj2" fmla="val -14356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grpSp>
        <p:nvGrpSpPr>
          <p:cNvPr id="68" name="组合 67"/>
          <p:cNvGrpSpPr/>
          <p:nvPr/>
        </p:nvGrpSpPr>
        <p:grpSpPr>
          <a:xfrm>
            <a:off x="2548042" y="4578417"/>
            <a:ext cx="909494" cy="369332"/>
            <a:chOff x="2313280" y="4634181"/>
            <a:chExt cx="909494" cy="369332"/>
          </a:xfrm>
        </p:grpSpPr>
        <p:sp>
          <p:nvSpPr>
            <p:cNvPr id="4" name="矩形 3"/>
            <p:cNvSpPr/>
            <p:nvPr/>
          </p:nvSpPr>
          <p:spPr>
            <a:xfrm>
              <a:off x="2313280" y="4634181"/>
              <a:ext cx="750135" cy="369332"/>
            </a:xfrm>
            <a:prstGeom prst="rect">
              <a:avLst/>
            </a:prstGeom>
            <a:ln>
              <a:noFill/>
            </a:ln>
          </p:spPr>
          <p:txBody>
            <a:bodyPr wrap="square">
              <a:spAutoFit/>
            </a:bodyPr>
            <a:lstStyle/>
            <a:p>
              <a:r>
                <a:rPr lang="en-US" altLang="zh-CN" dirty="0">
                  <a:solidFill>
                    <a:srgbClr val="00B050"/>
                  </a:solidFill>
                </a:rPr>
                <a:t>2</a:t>
              </a:r>
              <a:r>
                <a:rPr lang="en-US" altLang="zh-CN" baseline="70000" dirty="0">
                  <a:solidFill>
                    <a:srgbClr val="00B050"/>
                  </a:solidFill>
                </a:rPr>
                <a:t>-149</a:t>
              </a:r>
              <a:endParaRPr lang="zh-CN" altLang="en-US" dirty="0">
                <a:solidFill>
                  <a:srgbClr val="00B050"/>
                </a:solidFill>
              </a:endParaRPr>
            </a:p>
          </p:txBody>
        </p:sp>
        <p:cxnSp>
          <p:nvCxnSpPr>
            <p:cNvPr id="66" name="直接箭头连接符 65"/>
            <p:cNvCxnSpPr/>
            <p:nvPr/>
          </p:nvCxnSpPr>
          <p:spPr>
            <a:xfrm>
              <a:off x="2857445" y="4787450"/>
              <a:ext cx="365329" cy="1635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弧形 64"/>
          <p:cNvSpPr/>
          <p:nvPr/>
        </p:nvSpPr>
        <p:spPr>
          <a:xfrm rot="20753518">
            <a:off x="721818" y="4811557"/>
            <a:ext cx="6774644" cy="2376377"/>
          </a:xfrm>
          <a:prstGeom prst="arc">
            <a:avLst>
              <a:gd name="adj1" fmla="val 16200000"/>
              <a:gd name="adj2" fmla="val 21328026"/>
            </a:avLst>
          </a:prstGeom>
          <a:ln w="12700">
            <a:solidFill>
              <a:srgbClr val="18978B"/>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P spid="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a:t>
            </a:r>
            <a:r>
              <a:rPr lang="zh-CN" altLang="en-US" sz="2000" dirty="0">
                <a:solidFill>
                  <a:schemeClr val="bg1"/>
                </a:solidFill>
                <a:latin typeface="微软雅黑" panose="020B0503020204020204" pitchFamily="34" charset="-122"/>
                <a:ea typeface="微软雅黑" panose="020B0503020204020204" pitchFamily="34" charset="-122"/>
              </a:rPr>
              <a:t>机器码  </a:t>
            </a:r>
            <a:r>
              <a:rPr lang="en-US" altLang="zh-CN" sz="2000" dirty="0">
                <a:solidFill>
                  <a:schemeClr val="bg1"/>
                </a:solidFill>
                <a:latin typeface="微软雅黑" panose="020B0503020204020204" pitchFamily="34" charset="-122"/>
                <a:ea typeface="微软雅黑" panose="020B0503020204020204" pitchFamily="34" charset="-122"/>
              </a:rPr>
              <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6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a:t>
              </a:r>
              <a:r>
                <a:rPr lang="en-US" altLang="zh-CN" sz="2000" baseline="60000" dirty="0">
                  <a:solidFill>
                    <a:schemeClr val="tx1"/>
                  </a:solidFill>
                  <a:latin typeface="微软雅黑" panose="020B0503020204020204" pitchFamily="34" charset="-122"/>
                  <a:ea typeface="微软雅黑" panose="020B0503020204020204" pitchFamily="34" charset="-122"/>
                </a:rPr>
                <a:t>e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60000" dirty="0">
                  <a:solidFill>
                    <a:schemeClr val="tx1"/>
                  </a:solidFill>
                  <a:latin typeface="微软雅黑" panose="020B0503020204020204" pitchFamily="34" charset="-122"/>
                  <a:ea typeface="微软雅黑" panose="020B0503020204020204" pitchFamily="34" charset="-122"/>
                </a:rPr>
                <a:t>s </a:t>
              </a:r>
              <a:r>
                <a:rPr lang="en-US" altLang="zh-CN" sz="2000" dirty="0">
                  <a:solidFill>
                    <a:schemeClr val="tx1"/>
                  </a:solidFill>
                  <a:latin typeface="微软雅黑" panose="020B0503020204020204" pitchFamily="34" charset="-122"/>
                  <a:ea typeface="微软雅黑" panose="020B0503020204020204" pitchFamily="34" charset="-122"/>
                  <a:sym typeface="+mn-ea"/>
                </a:rPr>
                <a:t> × 2</a:t>
              </a:r>
              <a:r>
                <a:rPr lang="en-US" altLang="zh-CN" sz="2000" baseline="6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b="1" dirty="0"/>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11.0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a:t>
            </a:r>
            <a:r>
              <a:rPr lang="en-US" altLang="zh-CN" sz="2800" dirty="0">
                <a:latin typeface="Consolas" panose="020B0609020204030204" pitchFamily="49" charset="0"/>
                <a:sym typeface="Wingdings" panose="05000000000000000000" pitchFamily="2" charset="2"/>
              </a:rPr>
              <a:t>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b="1" dirty="0"/>
              <a:t>3.3</a:t>
            </a:r>
            <a:r>
              <a:rPr lang="en-US" altLang="zh-CN" sz="2800" baseline="-25000" dirty="0">
                <a:latin typeface="Consolas" panose="020B0609020204030204" pitchFamily="49" charset="0"/>
                <a:sym typeface="Wingdings" panose="05000000000000000000" pitchFamily="2" charset="2"/>
              </a:rPr>
              <a:t>10</a:t>
            </a:r>
            <a:r>
              <a:rPr lang="zh-CN" altLang="en-US" dirty="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1.10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31831"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chemeClr val="accent6">
                              <a:lumMod val="60000"/>
                              <a:lumOff val="40000"/>
                            </a:schemeClr>
                          </a:solidFill>
                          <a:latin typeface="Consolas" panose="020B0609020204030204" pitchFamily="49" charset="0"/>
                          <a:cs typeface="Courier New" panose="02070309020205020404" pitchFamily="49" charset="0"/>
                        </a:rPr>
                        <a:t>1</a:t>
                      </a:r>
                      <a:endParaRPr lang="zh-CN" altLang="en-US" sz="2400" b="1" dirty="0">
                        <a:solidFill>
                          <a:schemeClr val="accent6">
                            <a:lumMod val="60000"/>
                            <a:lumOff val="40000"/>
                          </a:schemeClr>
                        </a:solidFill>
                        <a:latin typeface="Consolas" panose="020B0609020204030204" pitchFamily="49" charset="0"/>
                        <a:cs typeface="Courier New" panose="02070309020205020404" pitchFamily="49" charset="0"/>
                      </a:endParaRPr>
                    </a:p>
                  </a:txBody>
                  <a:tcPr anchor="ctr" anchorCtr="1">
                    <a:solidFill>
                      <a:srgbClr val="C00000"/>
                    </a:solidFill>
                  </a:tcPr>
                </a:tc>
                <a:extLst>
                  <a:ext uri="{0D108BD9-81ED-4DB2-BD59-A6C34878D82A}">
                    <a16:rowId xmlns:a16="http://schemas.microsoft.com/office/drawing/2014/main"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3382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p>
        </p:txBody>
      </p:sp>
      <p:sp>
        <p:nvSpPr>
          <p:cNvPr id="6" name="Rectangle 5"/>
          <p:cNvSpPr>
            <a:spLocks noChangeArrowheads="1"/>
          </p:cNvSpPr>
          <p:nvPr/>
        </p:nvSpPr>
        <p:spPr bwMode="auto">
          <a:xfrm>
            <a:off x="7354158" y="3328388"/>
            <a:ext cx="3070225" cy="520655"/>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p>
        </p:txBody>
      </p:sp>
      <p:sp>
        <p:nvSpPr>
          <p:cNvPr id="7" name="Rectangle 6"/>
          <p:cNvSpPr>
            <a:spLocks noChangeArrowheads="1"/>
          </p:cNvSpPr>
          <p:nvPr/>
        </p:nvSpPr>
        <p:spPr bwMode="auto">
          <a:xfrm>
            <a:off x="73509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additive="base">
                                        <p:cTn id="1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bg/>
                                          </p:spTgt>
                                        </p:tgtEl>
                                        <p:attrNameLst>
                                          <p:attrName>style.visibility</p:attrName>
                                        </p:attrNameLst>
                                      </p:cBhvr>
                                      <p:to>
                                        <p:strVal val="visible"/>
                                      </p:to>
                                    </p:set>
                                    <p:anim calcmode="lin" valueType="num">
                                      <p:cBhvr additive="base">
                                        <p:cTn id="2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7">
                                            <p:bg/>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bg/>
                                          </p:spTgt>
                                        </p:tgtEl>
                                        <p:attrNameLst>
                                          <p:attrName>style.visibility</p:attrName>
                                        </p:attrNameLst>
                                      </p:cBhvr>
                                      <p:to>
                                        <p:strVal val="visible"/>
                                      </p:to>
                                    </p:set>
                                    <p:anim calcmode="lin" valueType="num">
                                      <p:cBhvr additive="base">
                                        <p:cTn id="3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39" dur="500" fill="hold"/>
                                        <p:tgtEl>
                                          <p:spTgt spid="8">
                                            <p:bg/>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bg/>
                                          </p:spTgt>
                                        </p:tgtEl>
                                        <p:attrNameLst>
                                          <p:attrName>style.visibility</p:attrName>
                                        </p:attrNameLst>
                                      </p:cBhvr>
                                      <p:to>
                                        <p:strVal val="visible"/>
                                      </p:to>
                                    </p:set>
                                    <p:anim calcmode="lin" valueType="num">
                                      <p:cBhvr additive="base">
                                        <p:cTn id="4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10">
                                            <p:bg/>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 calcmode="lin" valueType="num">
                                      <p:cBhvr additive="base">
                                        <p:cTn id="5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p:bldP spid="7" grpId="0" build="allAtOnce" animBg="1" autoUpdateAnimBg="0"/>
      <p:bldP spid="8" grpId="0" build="allAtOnce" animBg="1" autoUpdateAnimBg="0"/>
      <p:bldP spid="10" grpId="0" build="allAtOnce"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double_currency_test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float_currency_test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float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b="1" dirty="0">
                <a:latin typeface="华文新魏" panose="02010800040101010101" pitchFamily="2" charset="-122"/>
              </a:rPr>
              <a:t>二进制转到八进制</a:t>
            </a:r>
            <a:r>
              <a:rPr lang="zh-CN" altLang="en-US" sz="2100" b="1"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三位一组</a:t>
            </a:r>
          </a:p>
          <a:p>
            <a:pPr marL="819150" lvl="1" indent="-297180">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          </a:t>
            </a:r>
          </a:p>
          <a:p>
            <a:pPr marL="819150" lvl="1" indent="-297180">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u="sng" dirty="0">
                <a:solidFill>
                  <a:srgbClr val="C00000"/>
                </a:solidFill>
              </a:rPr>
              <a:t>0</a:t>
            </a:r>
            <a:r>
              <a:rPr lang="en-US" altLang="zh-CN" dirty="0"/>
              <a:t>)</a:t>
            </a:r>
            <a:r>
              <a:rPr lang="en-US" altLang="zh-CN" baseline="-25000" dirty="0"/>
              <a:t>2</a:t>
            </a:r>
            <a:r>
              <a:rPr lang="en-US" altLang="zh-CN" dirty="0"/>
              <a:t> = ( 234 . 2 )</a:t>
            </a:r>
            <a:r>
              <a:rPr lang="en-US" altLang="zh-CN" baseline="-25000" dirty="0"/>
              <a:t>8</a:t>
            </a:r>
            <a:endParaRPr lang="en-US" altLang="zh-CN" dirty="0">
              <a:solidFill>
                <a:schemeClr val="bg1">
                  <a:lumMod val="50000"/>
                </a:schemeClr>
              </a:solidFill>
            </a:endParaRPr>
          </a:p>
          <a:p>
            <a:pPr eaLnBrk="1" hangingPunct="1">
              <a:lnSpc>
                <a:spcPct val="150000"/>
              </a:lnSpc>
            </a:pPr>
            <a:r>
              <a:rPr lang="zh-CN" altLang="en-US" b="1" dirty="0">
                <a:latin typeface="华文新魏" panose="02010800040101010101" pitchFamily="2" charset="-122"/>
              </a:rPr>
              <a:t>二进制转十六进制</a:t>
            </a:r>
            <a:r>
              <a:rPr lang="zh-CN" altLang="en-US" sz="2100" b="1"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四位一组</a:t>
            </a:r>
          </a:p>
          <a:p>
            <a:pPr marL="819150" lvl="1" indent="-297180">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p>
          <a:p>
            <a:pPr marL="819150" lvl="1" indent="-297180">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a:t>
            </a:r>
            <a:r>
              <a:rPr lang="en-US" altLang="zh-CN" u="sng" dirty="0">
                <a:solidFill>
                  <a:srgbClr val="C00000"/>
                </a:solidFill>
              </a:rPr>
              <a:t>00</a:t>
            </a:r>
            <a:r>
              <a:rPr lang="en-US" altLang="zh-CN" dirty="0"/>
              <a:t>)</a:t>
            </a:r>
            <a:r>
              <a:rPr lang="en-US" altLang="zh-CN" baseline="-25000" dirty="0"/>
              <a:t>2</a:t>
            </a:r>
            <a:r>
              <a:rPr lang="en-US" altLang="zh-CN" dirty="0"/>
              <a:t>  = ( 9C . 4 )</a:t>
            </a:r>
            <a:r>
              <a:rPr lang="en-US" altLang="zh-CN" baseline="-25000" dirty="0"/>
              <a:t>16       </a:t>
            </a:r>
          </a:p>
          <a:p>
            <a:pPr marL="819150" lvl="1" indent="-297180">
              <a:lnSpc>
                <a:spcPct val="150000"/>
              </a:lnSpc>
              <a:buNone/>
            </a:pPr>
            <a:endParaRPr lang="en-US" altLang="zh-CN" dirty="0"/>
          </a:p>
          <a:p>
            <a:pPr marL="819150" lvl="1" indent="-297180">
              <a:lnSpc>
                <a:spcPct val="150000"/>
              </a:lnSpc>
              <a:buNone/>
            </a:pPr>
            <a:r>
              <a:rPr lang="zh-CN" altLang="en-US" sz="2400" b="1" u="sng" dirty="0">
                <a:solidFill>
                  <a:srgbClr val="1387B7"/>
                </a:solidFill>
                <a:latin typeface="华文新魏" panose="02010800040101010101" pitchFamily="2" charset="-122"/>
              </a:rPr>
              <a:t>小数部分不足位数要补零凑足</a:t>
            </a:r>
            <a:r>
              <a:rPr lang="zh-CN" altLang="en-US" sz="2400" b="1" dirty="0">
                <a:solidFill>
                  <a:srgbClr val="1387B7"/>
                </a:solidFill>
                <a:latin typeface="华文新魏" panose="02010800040101010101" pitchFamily="2" charset="-122"/>
              </a:rPr>
              <a:t>，否则出错</a:t>
            </a:r>
            <a:endParaRPr lang="en-US" altLang="zh-CN" sz="2400" b="1" dirty="0">
              <a:solidFill>
                <a:srgbClr val="1387B7"/>
              </a:solidFill>
            </a:endParaRPr>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p>
              <a:p>
                <a:pPr>
                  <a:buNone/>
                </a:pPr>
                <a:r>
                  <a:rPr lang="en-US" altLang="zh-CN" dirty="0">
                    <a:solidFill>
                      <a:schemeClr val="bg1"/>
                    </a:solidFill>
                    <a:latin typeface="Consolas" panose="020B0609020204030204" pitchFamily="49" charset="0"/>
                  </a:rPr>
                  <a:t>3FF1-9999-9999-999A</a:t>
                </a:r>
              </a:p>
              <a:p>
                <a:pPr>
                  <a:buNone/>
                </a:pPr>
                <a:r>
                  <a:rPr lang="en-US" altLang="zh-CN" dirty="0">
                    <a:solidFill>
                      <a:srgbClr val="00FF4E"/>
                    </a:solidFill>
                    <a:latin typeface="Consolas" panose="020B0609020204030204" pitchFamily="49" charset="0"/>
                  </a:rPr>
                  <a:t>4007-FFFF-FFFF-FFFF</a:t>
                </a:r>
              </a:p>
              <a:p>
                <a:pPr>
                  <a:buNone/>
                </a:pPr>
                <a:r>
                  <a:rPr lang="en-US" altLang="zh-CN" dirty="0">
                    <a:solidFill>
                      <a:schemeClr val="bg1"/>
                    </a:solidFill>
                    <a:latin typeface="Consolas" panose="020B0609020204030204" pitchFamily="49" charset="0"/>
                  </a:rPr>
                  <a:t>3.29999999999999980000</a:t>
                </a:r>
              </a:p>
              <a:p>
                <a:pPr>
                  <a:buNone/>
                </a:pPr>
                <a:r>
                  <a:rPr lang="en-US" altLang="zh-CN" dirty="0">
                    <a:solidFill>
                      <a:schemeClr val="bg1"/>
                    </a:solidFill>
                    <a:latin typeface="Consolas" panose="020B0609020204030204" pitchFamily="49" charset="0"/>
                  </a:rPr>
                  <a:t>1.10000000000000010000</a:t>
                </a: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p>
              <a:p>
                <a:pPr>
                  <a:buNone/>
                </a:pPr>
                <a:r>
                  <a:rPr lang="en-US" altLang="zh-CN" dirty="0">
                    <a:solidFill>
                      <a:schemeClr val="bg1"/>
                    </a:solidFill>
                    <a:latin typeface="Consolas" panose="020B0609020204030204" pitchFamily="49" charset="0"/>
                  </a:rPr>
                  <a:t>3F8C-CCCD</a:t>
                </a:r>
              </a:p>
              <a:p>
                <a:pPr>
                  <a:buNone/>
                </a:pPr>
                <a:r>
                  <a:rPr lang="en-US" altLang="zh-CN" dirty="0">
                    <a:solidFill>
                      <a:srgbClr val="00FF4E"/>
                    </a:solidFill>
                    <a:latin typeface="Consolas" panose="020B0609020204030204" pitchFamily="49" charset="0"/>
                  </a:rPr>
                  <a:t>4040-0000</a:t>
                </a:r>
              </a:p>
              <a:p>
                <a:pPr>
                  <a:buNone/>
                </a:pPr>
                <a:r>
                  <a:rPr lang="en-US" altLang="zh-CN" dirty="0">
                    <a:solidFill>
                      <a:schemeClr val="bg1"/>
                    </a:solidFill>
                    <a:latin typeface="Consolas" panose="020B0609020204030204" pitchFamily="49" charset="0"/>
                  </a:rPr>
                  <a:t>3.29999995231628420000</a:t>
                </a:r>
              </a:p>
              <a:p>
                <a:pPr>
                  <a:buNone/>
                </a:pPr>
                <a:r>
                  <a:rPr lang="en-US" altLang="zh-CN" dirty="0">
                    <a:solidFill>
                      <a:schemeClr val="bg1"/>
                    </a:solidFill>
                    <a:latin typeface="Consolas" panose="020B0609020204030204" pitchFamily="49" charset="0"/>
                  </a:rPr>
                  <a:t>1.10000002384185790000</a:t>
                </a:r>
              </a:p>
              <a:p>
                <a:pPr>
                  <a:buNone/>
                </a:pPr>
                <a:r>
                  <a:rPr lang="en-US" altLang="zh-CN" dirty="0">
                    <a:solidFill>
                      <a:srgbClr val="00FF4E"/>
                    </a:solidFill>
                    <a:latin typeface="Consolas" panose="020B0609020204030204" pitchFamily="49" charset="0"/>
                  </a:rPr>
                  <a:t>3.00000000000000000000</a:t>
                </a: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p>
          </p:txBody>
        </p:sp>
      </p:grpSp>
      <p:graphicFrame>
        <p:nvGraphicFramePr>
          <p:cNvPr id="16" name="表格 15"/>
          <p:cNvGraphicFramePr>
            <a:graphicFrameLocks noGrp="1"/>
          </p:cNvGraphicFramePr>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判断表达式</a:t>
            </a:r>
          </a:p>
        </p:txBody>
      </p:sp>
      <p:sp>
        <p:nvSpPr>
          <p:cNvPr id="3" name="内容占位符 2"/>
          <p:cNvSpPr>
            <a:spLocks noGrp="1"/>
          </p:cNvSpPr>
          <p:nvPr>
            <p:ph idx="1"/>
          </p:nvPr>
        </p:nvSpPr>
        <p:spPr/>
        <p:txBody>
          <a:bodyPr/>
          <a:lstStyle/>
          <a:p>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0000A0"/>
                </a:solidFill>
                <a:latin typeface="Courier New" panose="02070309020205020404"/>
                <a:ea typeface="宋体" panose="02010600030101010101" pitchFamily="2" charset="-122"/>
                <a:cs typeface="Times New Roman" panose="02020603050405020304"/>
              </a:rPr>
              <a:t> </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float </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p>
          <a:p>
            <a:r>
              <a:rPr lang="en-US" altLang="zh-CN" dirty="0"/>
              <a:t>int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a:t>int  32</a:t>
            </a:r>
            <a:r>
              <a:rPr lang="zh-CN" altLang="en-US" dirty="0"/>
              <a:t>位  是 </a:t>
            </a:r>
            <a:r>
              <a:rPr lang="en-US" altLang="zh-CN" dirty="0"/>
              <a:t>double 64</a:t>
            </a:r>
            <a:r>
              <a:rPr lang="zh-CN" altLang="en-US" dirty="0"/>
              <a:t>位的子集</a:t>
            </a:r>
            <a:endParaRPr lang="en-US" altLang="zh-CN" dirty="0"/>
          </a:p>
          <a:p>
            <a:pPr lvl="1"/>
            <a:r>
              <a:rPr lang="en-US" altLang="zh-CN" dirty="0" err="1"/>
              <a:t>i</a:t>
            </a:r>
            <a:r>
              <a:rPr lang="en-US" altLang="zh-CN" dirty="0"/>
              <a:t>==(int) (double) </a:t>
            </a:r>
            <a:r>
              <a:rPr lang="en-US" altLang="zh-CN" dirty="0" err="1"/>
              <a:t>i</a:t>
            </a:r>
            <a:r>
              <a:rPr lang="en-US" altLang="zh-CN" dirty="0"/>
              <a:t>  </a:t>
            </a:r>
            <a:r>
              <a:rPr lang="zh-CN" altLang="en-US" dirty="0"/>
              <a:t>成立  </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6" name="Group 17"/>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7" name="Group 27"/>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8" name="Group 37"/>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9" name="Group 47"/>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
        <p:nvSpPr>
          <p:cNvPr id="123" name="矩形 122"/>
          <p:cNvSpPr/>
          <p:nvPr/>
        </p:nvSpPr>
        <p:spPr>
          <a:xfrm>
            <a:off x="7537930" y="2831722"/>
            <a:ext cx="4294038" cy="697434"/>
          </a:xfrm>
          <a:prstGeom prst="rect">
            <a:avLst/>
          </a:prstGeom>
          <a:solidFill>
            <a:schemeClr val="tx1"/>
          </a:solidFill>
          <a:ln w="952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 float</a:t>
            </a:r>
            <a:r>
              <a:rPr lang="zh-CN" altLang="en-US" sz="2400" b="1" spc="300" dirty="0">
                <a:latin typeface="微软雅黑" panose="020B0503020204020204" pitchFamily="34" charset="-122"/>
                <a:ea typeface="微软雅黑" panose="020B0503020204020204" pitchFamily="34" charset="-122"/>
              </a:rPr>
              <a:t>无法表示的最小</a:t>
            </a: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int</a:t>
            </a:r>
            <a:r>
              <a:rPr lang="zh-CN" altLang="en-US" sz="2400" b="1" spc="3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a:t>
            </a:r>
            <a:r>
              <a:rPr lang="zh-CN" altLang="en-US" b="1" dirty="0">
                <a:solidFill>
                  <a:srgbClr val="1387B7"/>
                </a:solidFill>
              </a:rPr>
              <a:t>尾数原码</a:t>
            </a:r>
            <a:r>
              <a:rPr lang="zh-CN" altLang="en-US" dirty="0"/>
              <a:t>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a:t>
            </a:r>
            <a:r>
              <a:rPr lang="zh-CN" altLang="en-US" b="1" dirty="0">
                <a:solidFill>
                  <a:srgbClr val="1387B7"/>
                </a:solidFill>
              </a:rPr>
              <a:t>两个零</a:t>
            </a:r>
            <a:endParaRPr lang="en-US" altLang="zh-CN" b="1" dirty="0">
              <a:solidFill>
                <a:srgbClr val="1387B7"/>
              </a:solidFill>
            </a:endParaRPr>
          </a:p>
          <a:p>
            <a:pPr lvl="1">
              <a:lnSpc>
                <a:spcPct val="150000"/>
              </a:lnSpc>
            </a:pPr>
            <a:r>
              <a:rPr lang="en-US" altLang="zh-CN" dirty="0"/>
              <a:t>C</a:t>
            </a:r>
            <a:r>
              <a:rPr lang="zh-CN" altLang="en-US" dirty="0"/>
              <a:t>语言不关注</a:t>
            </a:r>
          </a:p>
          <a:p>
            <a:pPr lvl="1">
              <a:lnSpc>
                <a:spcPct val="150000"/>
              </a:lnSpc>
            </a:pPr>
            <a:r>
              <a:rPr lang="zh-CN" altLang="en-US" dirty="0"/>
              <a:t>浮点运算指令实现必须考虑这个因素</a:t>
            </a:r>
            <a:endParaRPr lang="en-US" altLang="zh-CN" dirty="0"/>
          </a:p>
          <a:p>
            <a:pPr>
              <a:lnSpc>
                <a:spcPct val="150000"/>
              </a:lnSpc>
            </a:pPr>
            <a:r>
              <a:rPr lang="zh-CN" altLang="en-US" b="1" dirty="0"/>
              <a:t>浮点数不是精确数</a:t>
            </a:r>
          </a:p>
          <a:p>
            <a:pPr lvl="1">
              <a:lnSpc>
                <a:spcPct val="150000"/>
              </a:lnSpc>
            </a:pPr>
            <a:r>
              <a:rPr lang="zh-CN" altLang="en-US" dirty="0"/>
              <a:t>不一定能准确表示十进制小数，比较需谨慎</a:t>
            </a:r>
            <a:endParaRPr lang="en-US" altLang="zh-CN" dirty="0"/>
          </a:p>
          <a:p>
            <a:pPr lvl="1"/>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solidFill>
                  <a:srgbClr val="C00000"/>
                </a:solidFill>
              </a:rPr>
              <a:t>2.2.4 </a:t>
            </a:r>
            <a:r>
              <a:rPr lang="zh-CN" altLang="en-US" b="1" dirty="0">
                <a:solidFill>
                  <a:srgbClr val="C00000"/>
                </a:solidFill>
              </a:rPr>
              <a:t>十进制编码</a:t>
            </a:r>
            <a:endParaRPr lang="en-US" altLang="zh-CN" b="1" dirty="0">
              <a:solidFill>
                <a:srgbClr val="C00000"/>
              </a:solidFill>
            </a:endParaRPr>
          </a:p>
          <a:p>
            <a:pPr lvl="1">
              <a:lnSpc>
                <a:spcPct val="150000"/>
              </a:lnSpc>
            </a:pPr>
            <a:r>
              <a:rPr lang="zh-CN" altLang="en-US" b="1" dirty="0"/>
              <a:t>十进制整数、十进制浮点数</a:t>
            </a:r>
            <a:endParaRPr lang="en-US" altLang="zh-CN" b="1" dirty="0"/>
          </a:p>
          <a:p>
            <a:pPr>
              <a:lnSpc>
                <a:spcPct val="150000"/>
              </a:lnSpc>
            </a:pPr>
            <a:r>
              <a:rPr lang="en-US" altLang="zh-CN" b="1" dirty="0"/>
              <a:t>2.2.5 </a:t>
            </a:r>
            <a:r>
              <a:rPr lang="zh-CN" altLang="en-US" b="1" dirty="0"/>
              <a:t>计算机中的数据类型</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十进制整数</a:t>
            </a:r>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p>
          <a:p>
            <a:pPr lvl="1">
              <a:lnSpc>
                <a:spcPct val="130000"/>
              </a:lnSpc>
            </a:pPr>
            <a:r>
              <a:rPr lang="zh-CN" altLang="en-US" dirty="0">
                <a:cs typeface="Times New Roman" panose="02020603050405020304" pitchFamily="18" charset="0"/>
              </a:rPr>
              <a:t>格雷码      相邻的数字，只有一位不同，通信传输中避免错误</a:t>
            </a:r>
            <a:endParaRPr lang="en-US" altLang="zh-CN" dirty="0">
              <a:cs typeface="Times New Roman" panose="02020603050405020304" pitchFamily="18" charset="0"/>
            </a:endParaRP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lnSpc>
                <a:spcPct val="150000"/>
              </a:lnSpc>
            </a:pPr>
            <a:r>
              <a:rPr lang="en-US" altLang="zh-CN" b="1" dirty="0"/>
              <a:t>8421</a:t>
            </a:r>
            <a:r>
              <a:rPr lang="zh-CN" altLang="en-US" b="1" dirty="0"/>
              <a:t>码的校正</a:t>
            </a:r>
          </a:p>
          <a:p>
            <a:pPr lvl="1" eaLnBrk="1" hangingPunct="1">
              <a:lnSpc>
                <a:spcPct val="150000"/>
              </a:lnSpc>
            </a:pPr>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p>
          <a:p>
            <a:pPr eaLnBrk="1" hangingPunct="1">
              <a:lnSpc>
                <a:spcPct val="150000"/>
              </a:lnSpc>
            </a:pPr>
            <a:r>
              <a:rPr lang="zh-CN" altLang="en-US" b="1" dirty="0"/>
              <a:t>余三码的校正</a:t>
            </a:r>
          </a:p>
          <a:p>
            <a:pPr lvl="1" eaLnBrk="1" hangingPunct="1">
              <a:lnSpc>
                <a:spcPct val="150000"/>
              </a:lnSpc>
            </a:pPr>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p>
          <a:p>
            <a:pPr lvl="1" eaLnBrk="1" hangingPunct="1">
              <a:lnSpc>
                <a:spcPct val="150000"/>
              </a:lnSpc>
            </a:pPr>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p>
          <a:p>
            <a:pPr eaLnBrk="1" hangingPunct="1">
              <a:lnSpc>
                <a:spcPct val="150000"/>
              </a:lnSpc>
            </a:pPr>
            <a:r>
              <a:rPr lang="zh-CN" altLang="en-US" b="1" dirty="0"/>
              <a:t>运算较复杂</a:t>
            </a:r>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solidFill>
                  <a:srgbClr val="C00000"/>
                </a:solidFill>
              </a:rPr>
              <a:t>2.2.5 </a:t>
            </a:r>
            <a:r>
              <a:rPr lang="zh-CN" altLang="en-US" b="1" dirty="0">
                <a:solidFill>
                  <a:srgbClr val="C00000"/>
                </a:solidFill>
              </a:rPr>
              <a:t>计算机中的数据类型</a:t>
            </a:r>
          </a:p>
          <a:p>
            <a:pPr eaLnBrk="1" hangingPunct="1">
              <a:lnSpc>
                <a:spcPct val="150000"/>
              </a:lnSpc>
            </a:pP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2.2.5 </a:t>
            </a:r>
            <a:r>
              <a:rPr lang="zh-CN" altLang="en-US" dirty="0"/>
              <a:t>计算机中的数据类型</a:t>
            </a:r>
          </a:p>
        </p:txBody>
      </p:sp>
      <p:sp>
        <p:nvSpPr>
          <p:cNvPr id="3" name="内容占位符 2"/>
          <p:cNvSpPr>
            <a:spLocks noGrp="1"/>
          </p:cNvSpPr>
          <p:nvPr>
            <p:ph idx="1"/>
          </p:nvPr>
        </p:nvSpPr>
        <p:spPr>
          <a:xfrm>
            <a:off x="487822" y="942764"/>
            <a:ext cx="10515599" cy="1895686"/>
          </a:xfrm>
        </p:spPr>
        <p:txBody>
          <a:bodyPr>
            <a:normAutofit/>
          </a:bodyPr>
          <a:lstStyle/>
          <a:p>
            <a:pPr>
              <a:lnSpc>
                <a:spcPct val="150000"/>
              </a:lnSpc>
            </a:pPr>
            <a:r>
              <a:rPr lang="zh-CN" altLang="en-US" b="1" dirty="0"/>
              <a:t>汇编语言</a:t>
            </a:r>
            <a:r>
              <a:rPr lang="zh-CN" altLang="en-US" b="0" dirty="0"/>
              <a:t>中的数据类型</a:t>
            </a:r>
            <a:endParaRPr lang="en-US" altLang="zh-CN" b="0" dirty="0"/>
          </a:p>
          <a:p>
            <a:pPr lvl="1">
              <a:lnSpc>
                <a:spcPct val="160000"/>
              </a:lnSpc>
            </a:pPr>
            <a:r>
              <a:rPr lang="zh-CN" altLang="en-US" sz="2000" dirty="0">
                <a:solidFill>
                  <a:srgbClr val="1387B7"/>
                </a:solidFill>
              </a:rPr>
              <a:t>寄存器、内存数据没有数据类型</a:t>
            </a:r>
            <a:endParaRPr lang="en-US" altLang="zh-CN" sz="2000" dirty="0">
              <a:solidFill>
                <a:srgbClr val="1387B7"/>
              </a:solidFill>
            </a:endParaRPr>
          </a:p>
          <a:p>
            <a:pPr lvl="1">
              <a:lnSpc>
                <a:spcPct val="160000"/>
              </a:lnSpc>
            </a:pPr>
            <a:r>
              <a:rPr lang="zh-CN" altLang="en-US" sz="2000" dirty="0">
                <a:solidFill>
                  <a:srgbClr val="1387B7"/>
                </a:solidFill>
              </a:rPr>
              <a:t>具体类型取决于指令操作符</a:t>
            </a:r>
            <a:endParaRPr lang="en-US" altLang="zh-CN" sz="2000" dirty="0">
              <a:solidFill>
                <a:srgbClr val="1387B7"/>
              </a:solidFill>
            </a:endParaRPr>
          </a:p>
          <a:p>
            <a:pPr marL="457200" lvl="1" indent="0">
              <a:lnSpc>
                <a:spcPct val="150000"/>
              </a:lnSpc>
              <a:buNone/>
            </a:pPr>
            <a:endParaRPr lang="en-US" altLang="zh-CN" dirty="0">
              <a:solidFill>
                <a:srgbClr val="0000FF"/>
              </a:solidFill>
            </a:endParaRPr>
          </a:p>
        </p:txBody>
      </p:sp>
      <p:sp>
        <p:nvSpPr>
          <p:cNvPr id="5" name="内容占位符 2"/>
          <p:cNvSpPr txBox="1"/>
          <p:nvPr/>
        </p:nvSpPr>
        <p:spPr>
          <a:xfrm>
            <a:off x="5586872" y="380584"/>
            <a:ext cx="10515599" cy="2816379"/>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Wingdings" panose="05000000000000000000" pitchFamily="2" charset="2"/>
              <a:buNone/>
            </a:pPr>
            <a:endParaRPr lang="en-US" altLang="zh-CN" dirty="0">
              <a:solidFill>
                <a:srgbClr val="0000FF"/>
              </a:solidFill>
            </a:endParaRPr>
          </a:p>
          <a:p>
            <a:pPr>
              <a:lnSpc>
                <a:spcPct val="150000"/>
              </a:lnSpc>
            </a:pPr>
            <a:r>
              <a:rPr lang="zh-CN" altLang="en-US" b="1" dirty="0"/>
              <a:t>高级语言</a:t>
            </a:r>
            <a:r>
              <a:rPr lang="zh-CN" altLang="en-US" dirty="0"/>
              <a:t>中的数据类型</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a:t>
            </a:r>
            <a:r>
              <a:rPr lang="en-US" altLang="zh-CN" dirty="0">
                <a:solidFill>
                  <a:srgbClr val="1387B7"/>
                </a:solidFill>
              </a:rPr>
              <a:t> int </a:t>
            </a:r>
            <a:r>
              <a:rPr lang="zh-CN" altLang="en-US" dirty="0">
                <a:solidFill>
                  <a:srgbClr val="1387B7"/>
                </a:solidFill>
              </a:rPr>
              <a:t>、</a:t>
            </a:r>
            <a:r>
              <a:rPr lang="en-US" altLang="zh-CN" dirty="0">
                <a:solidFill>
                  <a:srgbClr val="1387B7"/>
                </a:solidFill>
              </a:rPr>
              <a:t>float </a:t>
            </a:r>
            <a:r>
              <a:rPr lang="zh-CN" altLang="en-US" dirty="0">
                <a:solidFill>
                  <a:srgbClr val="1387B7"/>
                </a:solidFill>
              </a:rPr>
              <a:t>等</a:t>
            </a:r>
            <a:endParaRPr lang="en-US" altLang="zh-CN" dirty="0">
              <a:solidFill>
                <a:srgbClr val="1387B7"/>
              </a:solidFill>
            </a:endParaRPr>
          </a:p>
          <a:p>
            <a:pPr lvl="1">
              <a:lnSpc>
                <a:spcPct val="150000"/>
              </a:lnSpc>
            </a:pPr>
            <a:r>
              <a:rPr lang="zh-CN" altLang="en-US" dirty="0">
                <a:solidFill>
                  <a:srgbClr val="1387B7"/>
                </a:solidFill>
              </a:rPr>
              <a:t>不同类型运算编译时生成不同汇编指令</a:t>
            </a:r>
            <a:endParaRPr lang="en-US" altLang="zh-CN" dirty="0">
              <a:solidFill>
                <a:srgbClr val="1387B7"/>
              </a:solidFill>
            </a:endParaRPr>
          </a:p>
        </p:txBody>
      </p:sp>
      <p:pic>
        <p:nvPicPr>
          <p:cNvPr id="10" name="图片 9"/>
          <p:cNvPicPr>
            <a:picLocks noChangeAspect="1"/>
          </p:cNvPicPr>
          <p:nvPr/>
        </p:nvPicPr>
        <p:blipFill>
          <a:blip r:embed="rId2"/>
          <a:stretch>
            <a:fillRect/>
          </a:stretch>
        </p:blipFill>
        <p:spPr>
          <a:xfrm>
            <a:off x="638977" y="3002311"/>
            <a:ext cx="10914045" cy="3510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高级语言中的数据类型</a:t>
            </a:r>
          </a:p>
        </p:txBody>
      </p:sp>
      <p:sp>
        <p:nvSpPr>
          <p:cNvPr id="3" name="内容占位符 2"/>
          <p:cNvSpPr>
            <a:spLocks noGrp="1"/>
          </p:cNvSpPr>
          <p:nvPr>
            <p:ph idx="1"/>
          </p:nvPr>
        </p:nvSpPr>
        <p:spPr/>
        <p:txBody>
          <a:bodyPr/>
          <a:lstStyle/>
          <a:p>
            <a:pPr>
              <a:lnSpc>
                <a:spcPct val="150000"/>
              </a:lnSpc>
            </a:pPr>
            <a:r>
              <a:rPr lang="zh-CN" altLang="en-US" b="1" dirty="0"/>
              <a:t>非数值数据 </a:t>
            </a:r>
            <a:r>
              <a:rPr lang="en-US" altLang="zh-CN" dirty="0"/>
              <a:t>Qualitative               </a:t>
            </a:r>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型</a:t>
            </a:r>
            <a:endParaRPr lang="en-US" altLang="zh-CN" dirty="0">
              <a:solidFill>
                <a:srgbClr val="1387B7"/>
              </a:solidFill>
            </a:endParaRPr>
          </a:p>
          <a:p>
            <a:pPr>
              <a:lnSpc>
                <a:spcPct val="150000"/>
              </a:lnSpc>
            </a:pPr>
            <a:r>
              <a:rPr lang="zh-CN" altLang="en-US" b="1" dirty="0"/>
              <a:t>数值数据</a:t>
            </a:r>
            <a:r>
              <a:rPr lang="zh-CN" altLang="en-US" dirty="0"/>
              <a:t>    </a:t>
            </a:r>
            <a:r>
              <a:rPr lang="en-US" altLang="zh-CN" dirty="0"/>
              <a:t>Quantitative</a:t>
            </a:r>
          </a:p>
          <a:p>
            <a:pPr lvl="1">
              <a:lnSpc>
                <a:spcPct val="150000"/>
              </a:lnSpc>
            </a:pPr>
            <a:r>
              <a:rPr lang="zh-CN" altLang="en-US" b="1" dirty="0"/>
              <a:t>整数   </a:t>
            </a:r>
            <a:r>
              <a:rPr lang="en-US" altLang="zh-CN" b="1" dirty="0"/>
              <a:t>Integers</a:t>
            </a:r>
            <a:endParaRPr lang="en-US" altLang="zh-CN" b="1" dirty="0">
              <a:solidFill>
                <a:srgbClr val="0000FF"/>
              </a:solidFill>
            </a:endParaRPr>
          </a:p>
          <a:p>
            <a:pPr lvl="2">
              <a:lnSpc>
                <a:spcPct val="150000"/>
              </a:lnSpc>
            </a:pPr>
            <a:r>
              <a:rPr lang="en-US" altLang="zh-CN" dirty="0"/>
              <a:t>Signed / Unsigned</a:t>
            </a:r>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  short   int   long </a:t>
            </a:r>
            <a:r>
              <a:rPr lang="zh-CN" altLang="en-US" dirty="0">
                <a:solidFill>
                  <a:srgbClr val="1387B7"/>
                </a:solidFill>
              </a:rPr>
              <a:t>型</a:t>
            </a:r>
            <a:endParaRPr lang="en-US" altLang="zh-CN" dirty="0">
              <a:solidFill>
                <a:srgbClr val="1387B7"/>
              </a:solidFill>
            </a:endParaRPr>
          </a:p>
          <a:p>
            <a:pPr lvl="2">
              <a:lnSpc>
                <a:spcPct val="150000"/>
              </a:lnSpc>
            </a:pPr>
            <a:r>
              <a:rPr lang="en-US" altLang="zh-CN" dirty="0">
                <a:solidFill>
                  <a:srgbClr val="1387B7"/>
                </a:solidFill>
              </a:rPr>
              <a:t>int8_t     uint8_t     int16_t   uint16_t  int32_t   uint32_t   int64_t   uint64_t</a:t>
            </a:r>
          </a:p>
          <a:p>
            <a:pPr lvl="1">
              <a:lnSpc>
                <a:spcPct val="150000"/>
              </a:lnSpc>
            </a:pPr>
            <a:r>
              <a:rPr lang="zh-CN" altLang="en-US" b="1" dirty="0"/>
              <a:t>非整数  </a:t>
            </a:r>
            <a:r>
              <a:rPr lang="en-US" altLang="zh-CN" b="1" dirty="0"/>
              <a:t>Non-integers (Real)</a:t>
            </a:r>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float double </a:t>
            </a:r>
            <a:r>
              <a:rPr lang="zh-CN" altLang="en-US" dirty="0">
                <a:solidFill>
                  <a:srgbClr val="1387B7"/>
                </a:solidFill>
              </a:rPr>
              <a:t>型</a:t>
            </a:r>
            <a:endParaRPr lang="en-US" altLang="zh-CN" dirty="0">
              <a:solidFill>
                <a:srgbClr val="1387B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十进制转二进制</a:t>
            </a:r>
            <a:endParaRPr lang="zh-CN" altLang="en-US" dirty="0"/>
          </a:p>
        </p:txBody>
      </p:sp>
      <p:sp>
        <p:nvSpPr>
          <p:cNvPr id="4" name="矩形 3"/>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除尽为止</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尾数为零或满足位数为止</a:t>
            </a:r>
            <a:r>
              <a:rPr lang="en-US" altLang="zh-CN" sz="2400" b="1"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整数部分除</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小数部分乘</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typedef   signed   char  	 </a:t>
            </a:r>
            <a:r>
              <a:rPr lang="en-US" altLang="zh-CN" dirty="0">
                <a:solidFill>
                  <a:srgbClr val="1387B7"/>
                </a:solidFill>
              </a:rPr>
              <a:t>int8_t; </a:t>
            </a:r>
          </a:p>
          <a:p>
            <a:pPr>
              <a:lnSpc>
                <a:spcPct val="150000"/>
              </a:lnSpc>
            </a:pPr>
            <a:r>
              <a:rPr lang="en-US" altLang="zh-CN" dirty="0"/>
              <a:t>typedef   unsigned   char    </a:t>
            </a:r>
            <a:r>
              <a:rPr lang="en-US" altLang="zh-CN" dirty="0">
                <a:solidFill>
                  <a:srgbClr val="1387B7"/>
                </a:solidFill>
              </a:rPr>
              <a:t>uint8_t; </a:t>
            </a:r>
          </a:p>
          <a:p>
            <a:pPr>
              <a:lnSpc>
                <a:spcPct val="150000"/>
              </a:lnSpc>
            </a:pPr>
            <a:r>
              <a:rPr lang="en-US" altLang="zh-CN" dirty="0"/>
              <a:t>typedef   short     </a:t>
            </a:r>
            <a:r>
              <a:rPr lang="en-US" altLang="zh-CN" dirty="0">
                <a:solidFill>
                  <a:srgbClr val="1387B7"/>
                </a:solidFill>
              </a:rPr>
              <a:t>int16_t; </a:t>
            </a:r>
          </a:p>
          <a:p>
            <a:pPr>
              <a:lnSpc>
                <a:spcPct val="150000"/>
              </a:lnSpc>
            </a:pPr>
            <a:r>
              <a:rPr lang="en-US" altLang="zh-CN" dirty="0"/>
              <a:t>typedef   unsigned   short     </a:t>
            </a:r>
            <a:r>
              <a:rPr lang="en-US" altLang="zh-CN" dirty="0">
                <a:solidFill>
                  <a:srgbClr val="1387B7"/>
                </a:solidFill>
              </a:rPr>
              <a:t>uint16_t; </a:t>
            </a:r>
          </a:p>
          <a:p>
            <a:pPr>
              <a:lnSpc>
                <a:spcPct val="150000"/>
              </a:lnSpc>
            </a:pPr>
            <a:r>
              <a:rPr lang="en-US" altLang="zh-CN" dirty="0"/>
              <a:t>typedef   int     </a:t>
            </a:r>
            <a:r>
              <a:rPr lang="en-US" altLang="zh-CN" dirty="0">
                <a:solidFill>
                  <a:srgbClr val="1387B7"/>
                </a:solidFill>
              </a:rPr>
              <a:t>int32_t; </a:t>
            </a:r>
          </a:p>
          <a:p>
            <a:pPr>
              <a:lnSpc>
                <a:spcPct val="150000"/>
              </a:lnSpc>
            </a:pPr>
            <a:r>
              <a:rPr lang="en-US" altLang="zh-CN" dirty="0"/>
              <a:t>typedef   unsigned       </a:t>
            </a:r>
            <a:r>
              <a:rPr lang="en-US" altLang="zh-CN" dirty="0">
                <a:solidFill>
                  <a:srgbClr val="1387B7"/>
                </a:solidFill>
              </a:rPr>
              <a:t>uint32_t; </a:t>
            </a:r>
          </a:p>
          <a:p>
            <a:pPr>
              <a:lnSpc>
                <a:spcPct val="150000"/>
              </a:lnSpc>
            </a:pPr>
            <a:r>
              <a:rPr lang="en-US" altLang="zh-CN" dirty="0"/>
              <a:t>typedef   long   </a:t>
            </a:r>
            <a:r>
              <a:rPr lang="en-US" altLang="zh-CN" dirty="0" err="1"/>
              <a:t>long</a:t>
            </a:r>
            <a:r>
              <a:rPr lang="en-US" altLang="zh-CN" dirty="0"/>
              <a:t>     </a:t>
            </a:r>
            <a:r>
              <a:rPr lang="en-US" altLang="zh-CN" dirty="0">
                <a:solidFill>
                  <a:srgbClr val="1387B7"/>
                </a:solidFill>
              </a:rPr>
              <a:t>int64_t; </a:t>
            </a:r>
          </a:p>
          <a:p>
            <a:pPr>
              <a:lnSpc>
                <a:spcPct val="150000"/>
              </a:lnSpc>
            </a:pPr>
            <a:r>
              <a:rPr lang="en-US" altLang="zh-CN" dirty="0"/>
              <a:t>typedef   unsigned   long   </a:t>
            </a:r>
            <a:r>
              <a:rPr lang="en-US" altLang="zh-CN" dirty="0" err="1"/>
              <a:t>long</a:t>
            </a:r>
            <a:r>
              <a:rPr lang="en-US" altLang="zh-CN" dirty="0"/>
              <a:t>      </a:t>
            </a:r>
            <a:r>
              <a:rPr lang="en-US" altLang="zh-CN" dirty="0">
                <a:solidFill>
                  <a:srgbClr val="1387B7"/>
                </a:solidFill>
              </a:rPr>
              <a:t>uint64_t; </a:t>
            </a:r>
          </a:p>
          <a:p>
            <a:pPr marL="0" indent="0">
              <a:buNone/>
            </a:pP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程序中数据类型的宽度</a:t>
            </a:r>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50000"/>
              </a:lnSpc>
            </a:pPr>
            <a:r>
              <a:rPr lang="zh-CN" altLang="en-US" b="1" dirty="0"/>
              <a:t>高级语言支持</a:t>
            </a:r>
            <a:r>
              <a:rPr lang="zh-CN" altLang="en-US" b="1" dirty="0">
                <a:solidFill>
                  <a:srgbClr val="18978B"/>
                </a:solidFill>
              </a:rPr>
              <a:t>多类型、多长度</a:t>
            </a:r>
            <a:r>
              <a:rPr lang="zh-CN" altLang="en-US" b="1" dirty="0"/>
              <a:t>的数据</a:t>
            </a:r>
          </a:p>
          <a:p>
            <a:pPr marL="673100" lvl="2" indent="-342900">
              <a:lnSpc>
                <a:spcPct val="15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p>
          <a:p>
            <a:pPr marL="203200" lvl="1" indent="-203200">
              <a:lnSpc>
                <a:spcPct val="150000"/>
              </a:lnSpc>
              <a:spcBef>
                <a:spcPts val="1000"/>
              </a:spcBef>
              <a:buFont typeface="Wingdings" panose="05000000000000000000" pitchFamily="2" charset="2"/>
              <a:buChar char="n"/>
            </a:pPr>
            <a:r>
              <a:rPr lang="zh-CN" altLang="en-US" sz="2600" b="1" dirty="0">
                <a:solidFill>
                  <a:schemeClr val="tx1"/>
                </a:solidFill>
              </a:rPr>
              <a:t>同类型数据在不同机器上位宽有差异</a:t>
            </a: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分配字节数与机器字长和编译器相关</a:t>
            </a: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p>
        </p:txBody>
      </p:sp>
      <p:graphicFrame>
        <p:nvGraphicFramePr>
          <p:cNvPr id="6" name="表格 5"/>
          <p:cNvGraphicFramePr>
            <a:graphicFrameLocks noGrp="1"/>
          </p:cNvGraphicFramePr>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extLst>
                    <a:ext uri="{9D8B030D-6E8A-4147-A177-3AD203B41FA5}">
                      <a16:colId xmlns:a16="http://schemas.microsoft.com/office/drawing/2014/main" val="20000"/>
                    </a:ext>
                  </a:extLst>
                </a:gridCol>
                <a:gridCol w="1357302">
                  <a:extLst>
                    <a:ext uri="{9D8B030D-6E8A-4147-A177-3AD203B41FA5}">
                      <a16:colId xmlns:a16="http://schemas.microsoft.com/office/drawing/2014/main" val="20001"/>
                    </a:ext>
                  </a:extLst>
                </a:gridCol>
                <a:gridCol w="1842053">
                  <a:extLst>
                    <a:ext uri="{9D8B030D-6E8A-4147-A177-3AD203B41FA5}">
                      <a16:colId xmlns:a16="http://schemas.microsoft.com/office/drawing/2014/main" val="20002"/>
                    </a:ext>
                  </a:extLst>
                </a:gridCol>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p>
                  </a:txBody>
                  <a:tcPr anchor="ctr" anchorCtr="1" horzOverflow="overflow"/>
                </a:tc>
                <a:extLst>
                  <a:ext uri="{0D108BD9-81ED-4DB2-BD59-A6C34878D82A}">
                    <a16:rowId xmlns:a16="http://schemas.microsoft.com/office/drawing/2014/main" val="10000"/>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1"/>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short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2"/>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3"/>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long </a:t>
                      </a: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4"/>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 *</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5"/>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float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6"/>
                  </a:ext>
                </a:extLst>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double</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语言整型数据表示范围</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63883" y="1067787"/>
            <a:ext cx="9511784" cy="513967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语言中整型变量表示范围</a:t>
            </a:r>
          </a:p>
        </p:txBody>
      </p:sp>
      <p:pic>
        <p:nvPicPr>
          <p:cNvPr id="4" name="图片 3"/>
          <p:cNvPicPr>
            <a:picLocks noChangeAspect="1"/>
          </p:cNvPicPr>
          <p:nvPr/>
        </p:nvPicPr>
        <p:blipFill>
          <a:blip r:embed="rId2"/>
          <a:stretch>
            <a:fillRect/>
          </a:stretch>
        </p:blipFill>
        <p:spPr>
          <a:xfrm>
            <a:off x="422875" y="2025650"/>
            <a:ext cx="11346249" cy="4503841"/>
          </a:xfrm>
          <a:prstGeom prst="rect">
            <a:avLst/>
          </a:prstGeom>
        </p:spPr>
      </p:pic>
      <p:sp>
        <p:nvSpPr>
          <p:cNvPr id="5" name="内容占位符 2"/>
          <p:cNvSpPr>
            <a:spLocks noGrp="1"/>
          </p:cNvSpPr>
          <p:nvPr>
            <p:ph idx="1"/>
          </p:nvPr>
        </p:nvSpPr>
        <p:spPr>
          <a:xfrm>
            <a:off x="487823" y="1165014"/>
            <a:ext cx="10515599" cy="5637024"/>
          </a:xfrm>
        </p:spPr>
        <p:txBody>
          <a:bodyPr/>
          <a:lstStyle/>
          <a:p>
            <a:pPr>
              <a:lnSpc>
                <a:spcPct val="150000"/>
              </a:lnSpc>
            </a:pPr>
            <a:r>
              <a:rPr lang="zh-CN" altLang="en-US" b="1" dirty="0"/>
              <a:t>有符号数采用补码表示</a:t>
            </a:r>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语言中整型数据类型转换</a:t>
            </a:r>
          </a:p>
        </p:txBody>
      </p:sp>
      <p:sp>
        <p:nvSpPr>
          <p:cNvPr id="3" name="内容占位符 2"/>
          <p:cNvSpPr>
            <a:spLocks noGrp="1"/>
          </p:cNvSpPr>
          <p:nvPr>
            <p:ph idx="1"/>
          </p:nvPr>
        </p:nvSpPr>
        <p:spPr/>
        <p:txBody>
          <a:bodyPr/>
          <a:lstStyle/>
          <a:p>
            <a:pPr>
              <a:lnSpc>
                <a:spcPct val="150000"/>
              </a:lnSpc>
            </a:pPr>
            <a:r>
              <a:rPr lang="zh-CN" altLang="en-US" b="1" dirty="0"/>
              <a:t>相同字长整型转换</a:t>
            </a:r>
            <a:endParaRPr lang="en-US" altLang="zh-CN" b="1" dirty="0"/>
          </a:p>
          <a:p>
            <a:pPr lvl="1">
              <a:lnSpc>
                <a:spcPct val="150000"/>
              </a:lnSpc>
            </a:pPr>
            <a:r>
              <a:rPr lang="zh-CN" altLang="en-US" dirty="0"/>
              <a:t>机器码不变</a:t>
            </a:r>
            <a:endParaRPr lang="en-US" altLang="zh-CN" dirty="0"/>
          </a:p>
          <a:p>
            <a:pPr>
              <a:lnSpc>
                <a:spcPct val="150000"/>
              </a:lnSpc>
            </a:pPr>
            <a:r>
              <a:rPr lang="zh-CN" altLang="en-US" b="1" dirty="0"/>
              <a:t>小字长转大字长</a:t>
            </a:r>
            <a:endParaRPr lang="en-US" altLang="zh-CN" b="1" dirty="0"/>
          </a:p>
          <a:p>
            <a:pPr lvl="1">
              <a:lnSpc>
                <a:spcPct val="150000"/>
              </a:lnSpc>
            </a:pPr>
            <a:r>
              <a:rPr lang="zh-CN" altLang="en-US" dirty="0"/>
              <a:t>根据</a:t>
            </a:r>
            <a:r>
              <a:rPr lang="zh-CN" altLang="en-US" b="1" dirty="0">
                <a:solidFill>
                  <a:srgbClr val="1387B7"/>
                </a:solidFill>
              </a:rPr>
              <a:t>原数据类型</a:t>
            </a:r>
            <a:r>
              <a:rPr lang="zh-CN" altLang="en-US" dirty="0"/>
              <a:t>进行扩展</a:t>
            </a:r>
            <a:endParaRPr lang="en-US" altLang="zh-CN" dirty="0"/>
          </a:p>
          <a:p>
            <a:pPr lvl="1">
              <a:lnSpc>
                <a:spcPct val="150000"/>
              </a:lnSpc>
            </a:pPr>
            <a:r>
              <a:rPr lang="zh-CN" altLang="en-US" dirty="0"/>
              <a:t>无符号数</a:t>
            </a:r>
            <a:r>
              <a:rPr lang="zh-CN" altLang="en-US" b="1" dirty="0">
                <a:solidFill>
                  <a:srgbClr val="1387B7"/>
                </a:solidFill>
              </a:rPr>
              <a:t>零扩展</a:t>
            </a:r>
            <a:r>
              <a:rPr lang="zh-CN" altLang="en-US" dirty="0"/>
              <a:t>，有符号数</a:t>
            </a:r>
            <a:r>
              <a:rPr lang="zh-CN" altLang="en-US" b="1" dirty="0">
                <a:solidFill>
                  <a:srgbClr val="1387B7"/>
                </a:solidFill>
              </a:rPr>
              <a:t>符号扩展</a:t>
            </a:r>
            <a:endParaRPr lang="en-US" altLang="zh-CN" b="1" dirty="0">
              <a:solidFill>
                <a:srgbClr val="1387B7"/>
              </a:solidFill>
            </a:endParaRPr>
          </a:p>
          <a:p>
            <a:pPr>
              <a:lnSpc>
                <a:spcPct val="150000"/>
              </a:lnSpc>
            </a:pPr>
            <a:r>
              <a:rPr lang="zh-CN" altLang="en-US" b="1" dirty="0"/>
              <a:t>大字长转小字长</a:t>
            </a:r>
            <a:endParaRPr lang="en-US" altLang="zh-CN" b="1" dirty="0"/>
          </a:p>
          <a:p>
            <a:pPr lvl="1">
              <a:lnSpc>
                <a:spcPct val="150000"/>
              </a:lnSpc>
            </a:pPr>
            <a:r>
              <a:rPr lang="zh-CN" altLang="en-US" dirty="0"/>
              <a:t>机器码截断处理</a:t>
            </a:r>
            <a:endParaRPr lang="en-US" altLang="zh-CN" dirty="0"/>
          </a:p>
          <a:p>
            <a:pPr lvl="1">
              <a:lnSpc>
                <a:spcPct val="150000"/>
              </a:lnSpc>
            </a:pPr>
            <a:r>
              <a:rPr lang="zh-CN" altLang="en-US" dirty="0"/>
              <a:t>会损失表示范围</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语言中的定点数表示与运算（在线运行代码）</a:t>
            </a:r>
          </a:p>
        </p:txBody>
      </p:sp>
      <p:pic>
        <p:nvPicPr>
          <p:cNvPr id="5137"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sp>
        <p:nvSpPr>
          <p:cNvPr id="7" name="矩形 6"/>
          <p:cNvSpPr/>
          <p:nvPr/>
        </p:nvSpPr>
        <p:spPr>
          <a:xfrm>
            <a:off x="1411555" y="3128662"/>
            <a:ext cx="1313180" cy="430887"/>
          </a:xfrm>
          <a:prstGeom prst="rect">
            <a:avLst/>
          </a:prstGeom>
        </p:spPr>
        <p:txBody>
          <a:bodyPr wrap="none">
            <a:spAutoFit/>
          </a:bodyPr>
          <a:lstStyle/>
          <a:p>
            <a:pPr algn="ctr">
              <a:spcAft>
                <a:spcPts val="0"/>
              </a:spcAft>
            </a:pPr>
            <a:r>
              <a:rPr lang="en-US" altLang="zh-CN" sz="2200" kern="100" dirty="0" err="1">
                <a:hlinkClick r:id="rId3"/>
              </a:rPr>
              <a:t>数据表示</a:t>
            </a:r>
            <a:endParaRPr lang="zh-CN" altLang="zh-CN" sz="2200" kern="100" dirty="0">
              <a:latin typeface="Times New Roman" panose="02020603050405020304" pitchFamily="18" charset="0"/>
              <a:ea typeface="宋体" panose="02010600030101010101" pitchFamily="2" charset="-122"/>
            </a:endParaRPr>
          </a:p>
        </p:txBody>
      </p:sp>
      <p:pic>
        <p:nvPicPr>
          <p:cNvPr id="5138"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39"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0"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pic>
        <p:nvPicPr>
          <p:cNvPr id="5141" name="图片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5135" y="3864574"/>
            <a:ext cx="1800000" cy="1800000"/>
          </a:xfrm>
          <a:prstGeom prst="rect">
            <a:avLst/>
          </a:prstGeom>
          <a:solidFill>
            <a:schemeClr val="accent2"/>
          </a:solidFill>
          <a:ln w="28575">
            <a:solidFill>
              <a:srgbClr val="FFC000"/>
            </a:solidFill>
          </a:ln>
          <a:effectLst/>
        </p:spPr>
      </p:pic>
      <p:pic>
        <p:nvPicPr>
          <p:cNvPr id="5142" name="图片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5458" y="3864574"/>
            <a:ext cx="1800000" cy="1800000"/>
          </a:xfrm>
          <a:prstGeom prst="rect">
            <a:avLst/>
          </a:prstGeom>
          <a:solidFill>
            <a:schemeClr val="accent2"/>
          </a:solidFill>
          <a:ln w="28575">
            <a:solidFill>
              <a:srgbClr val="FFC000"/>
            </a:solidFill>
          </a:ln>
          <a:effectLst/>
        </p:spPr>
      </p:pic>
      <p:sp>
        <p:nvSpPr>
          <p:cNvPr id="30" name="矩形 29"/>
          <p:cNvSpPr/>
          <p:nvPr/>
        </p:nvSpPr>
        <p:spPr>
          <a:xfrm>
            <a:off x="4132964" y="3128662"/>
            <a:ext cx="1313180" cy="430887"/>
          </a:xfrm>
          <a:prstGeom prst="rect">
            <a:avLst/>
          </a:prstGeom>
        </p:spPr>
        <p:txBody>
          <a:bodyPr wrap="none">
            <a:spAutoFit/>
          </a:bodyPr>
          <a:lstStyle/>
          <a:p>
            <a:pPr algn="ctr">
              <a:spcAft>
                <a:spcPts val="0"/>
              </a:spcAft>
            </a:pPr>
            <a:r>
              <a:rPr lang="en-US" altLang="zh-CN" sz="2200" kern="100" dirty="0" err="1">
                <a:hlinkClick r:id="rId9"/>
              </a:rPr>
              <a:t>运算溢出</a:t>
            </a:r>
            <a:endParaRPr lang="zh-CN" altLang="zh-CN" sz="2200" kern="100" dirty="0">
              <a:latin typeface="Times New Roman" panose="02020603050405020304" pitchFamily="18" charset="0"/>
              <a:ea typeface="宋体" panose="02010600030101010101" pitchFamily="2" charset="-122"/>
            </a:endParaRPr>
          </a:p>
        </p:txBody>
      </p:sp>
      <p:sp>
        <p:nvSpPr>
          <p:cNvPr id="31" name="矩形 30"/>
          <p:cNvSpPr/>
          <p:nvPr/>
        </p:nvSpPr>
        <p:spPr>
          <a:xfrm>
            <a:off x="6527363" y="3128662"/>
            <a:ext cx="1877437" cy="430887"/>
          </a:xfrm>
          <a:prstGeom prst="rect">
            <a:avLst/>
          </a:prstGeom>
        </p:spPr>
        <p:txBody>
          <a:bodyPr wrap="none">
            <a:spAutoFit/>
          </a:bodyPr>
          <a:lstStyle/>
          <a:p>
            <a:r>
              <a:rPr lang="en-US" altLang="zh-CN" sz="2200" kern="100" dirty="0" err="1">
                <a:hlinkClick r:id="rId10"/>
              </a:rPr>
              <a:t>等长类型转换</a:t>
            </a:r>
            <a:endParaRPr lang="zh-CN" altLang="en-US" sz="2200" dirty="0"/>
          </a:p>
        </p:txBody>
      </p:sp>
      <p:sp>
        <p:nvSpPr>
          <p:cNvPr id="32" name="矩形 31"/>
          <p:cNvSpPr/>
          <p:nvPr/>
        </p:nvSpPr>
        <p:spPr>
          <a:xfrm>
            <a:off x="9123883" y="3128662"/>
            <a:ext cx="2159566" cy="430887"/>
          </a:xfrm>
          <a:prstGeom prst="rect">
            <a:avLst/>
          </a:prstGeom>
        </p:spPr>
        <p:txBody>
          <a:bodyPr wrap="none">
            <a:spAutoFit/>
          </a:bodyPr>
          <a:lstStyle/>
          <a:p>
            <a:r>
              <a:rPr lang="en-US" altLang="zh-CN" sz="2200" kern="100" dirty="0" err="1">
                <a:hlinkClick r:id="rId11"/>
              </a:rPr>
              <a:t>小字长转大字长</a:t>
            </a:r>
            <a:endParaRPr lang="zh-CN" altLang="en-US" sz="2200" dirty="0"/>
          </a:p>
        </p:txBody>
      </p:sp>
      <p:sp>
        <p:nvSpPr>
          <p:cNvPr id="33" name="矩形 32"/>
          <p:cNvSpPr/>
          <p:nvPr/>
        </p:nvSpPr>
        <p:spPr>
          <a:xfrm>
            <a:off x="1029568" y="5740879"/>
            <a:ext cx="2159566" cy="430887"/>
          </a:xfrm>
          <a:prstGeom prst="rect">
            <a:avLst/>
          </a:prstGeom>
        </p:spPr>
        <p:txBody>
          <a:bodyPr wrap="none">
            <a:spAutoFit/>
          </a:bodyPr>
          <a:lstStyle/>
          <a:p>
            <a:pPr algn="ctr">
              <a:spcAft>
                <a:spcPts val="0"/>
              </a:spcAft>
            </a:pPr>
            <a:r>
              <a:rPr lang="en-US" altLang="zh-CN" sz="2200" kern="100" dirty="0" err="1">
                <a:hlinkClick r:id="rId12"/>
              </a:rPr>
              <a:t>大字长转小字长</a:t>
            </a:r>
            <a:endParaRPr lang="zh-CN" altLang="zh-CN" sz="2200" kern="100" dirty="0">
              <a:latin typeface="Times New Roman" panose="02020603050405020304" pitchFamily="18" charset="0"/>
              <a:ea typeface="宋体" panose="02010600030101010101" pitchFamily="2" charset="-122"/>
            </a:endParaRPr>
          </a:p>
        </p:txBody>
      </p:sp>
      <p:sp>
        <p:nvSpPr>
          <p:cNvPr id="34" name="矩形 33"/>
          <p:cNvSpPr/>
          <p:nvPr/>
        </p:nvSpPr>
        <p:spPr>
          <a:xfrm>
            <a:off x="3844224" y="5740879"/>
            <a:ext cx="1877437" cy="430887"/>
          </a:xfrm>
          <a:prstGeom prst="rect">
            <a:avLst/>
          </a:prstGeom>
        </p:spPr>
        <p:txBody>
          <a:bodyPr wrap="none">
            <a:spAutoFit/>
          </a:bodyPr>
          <a:lstStyle/>
          <a:p>
            <a:pPr algn="ctr">
              <a:spcAft>
                <a:spcPts val="0"/>
              </a:spcAft>
            </a:pPr>
            <a:r>
              <a:rPr lang="en-US" altLang="zh-CN" sz="2200" kern="100" dirty="0" err="1">
                <a:hlinkClick r:id="rId13"/>
              </a:rPr>
              <a:t>整型运算实例</a:t>
            </a:r>
            <a:endParaRPr lang="zh-CN" altLang="zh-CN" sz="2200" kern="100" dirty="0">
              <a:latin typeface="Times New Roman" panose="02020603050405020304" pitchFamily="18" charset="0"/>
              <a:ea typeface="宋体" panose="02010600030101010101" pitchFamily="2" charset="-122"/>
            </a:endParaRPr>
          </a:p>
        </p:txBody>
      </p:sp>
      <p:pic>
        <p:nvPicPr>
          <p:cNvPr id="5143" name="图片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62820" y="3892048"/>
            <a:ext cx="1800000" cy="1800000"/>
          </a:xfrm>
          <a:prstGeom prst="rect">
            <a:avLst/>
          </a:prstGeom>
          <a:solidFill>
            <a:schemeClr val="accent2"/>
          </a:solidFill>
          <a:ln w="28575">
            <a:solidFill>
              <a:srgbClr val="FFC000"/>
            </a:solidFill>
          </a:ln>
          <a:effectLst/>
        </p:spPr>
      </p:pic>
      <p:pic>
        <p:nvPicPr>
          <p:cNvPr id="5144" name="图片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60084" y="3892048"/>
            <a:ext cx="1800000" cy="1800000"/>
          </a:xfrm>
          <a:prstGeom prst="rect">
            <a:avLst/>
          </a:prstGeom>
          <a:solidFill>
            <a:schemeClr val="accent2"/>
          </a:solidFill>
          <a:ln w="28575">
            <a:solidFill>
              <a:srgbClr val="FFC000"/>
            </a:solidFill>
          </a:ln>
          <a:effectLst/>
        </p:spPr>
      </p:pic>
      <p:sp>
        <p:nvSpPr>
          <p:cNvPr id="43" name="矩形 42"/>
          <p:cNvSpPr/>
          <p:nvPr/>
        </p:nvSpPr>
        <p:spPr>
          <a:xfrm>
            <a:off x="6578907" y="5740879"/>
            <a:ext cx="1877437" cy="430887"/>
          </a:xfrm>
          <a:prstGeom prst="rect">
            <a:avLst/>
          </a:prstGeom>
        </p:spPr>
        <p:txBody>
          <a:bodyPr wrap="none">
            <a:spAutoFit/>
          </a:bodyPr>
          <a:lstStyle/>
          <a:p>
            <a:pPr algn="ctr">
              <a:spcAft>
                <a:spcPts val="0"/>
              </a:spcAft>
            </a:pPr>
            <a:r>
              <a:rPr lang="en-US" altLang="zh-CN" sz="2200" kern="100" dirty="0" err="1">
                <a:hlinkClick r:id="rId16"/>
              </a:rPr>
              <a:t>整型变量大小</a:t>
            </a:r>
            <a:endParaRPr lang="zh-CN" altLang="zh-CN" sz="2200" kern="100" dirty="0">
              <a:latin typeface="Times New Roman" panose="02020603050405020304" pitchFamily="18" charset="0"/>
              <a:ea typeface="宋体" panose="02010600030101010101" pitchFamily="2" charset="-122"/>
            </a:endParaRPr>
          </a:p>
        </p:txBody>
      </p:sp>
      <p:sp>
        <p:nvSpPr>
          <p:cNvPr id="44" name="矩形 43"/>
          <p:cNvSpPr/>
          <p:nvPr/>
        </p:nvSpPr>
        <p:spPr>
          <a:xfrm>
            <a:off x="8903909" y="5740879"/>
            <a:ext cx="2512349" cy="430887"/>
          </a:xfrm>
          <a:prstGeom prst="rect">
            <a:avLst/>
          </a:prstGeom>
        </p:spPr>
        <p:txBody>
          <a:bodyPr wrap="square">
            <a:spAutoFit/>
          </a:bodyPr>
          <a:lstStyle/>
          <a:p>
            <a:pPr algn="ctr">
              <a:spcAft>
                <a:spcPts val="0"/>
              </a:spcAft>
            </a:pPr>
            <a:r>
              <a:rPr lang="en-US" altLang="zh-CN" sz="2200" kern="100" dirty="0" err="1">
                <a:hlinkClick r:id="rId17"/>
              </a:rPr>
              <a:t>整数除零问题</a:t>
            </a:r>
            <a:endParaRPr lang="zh-CN" altLang="zh-CN" sz="2200"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语言中的浮点数表示与运算（在线运行代码）</a:t>
            </a:r>
          </a:p>
        </p:txBody>
      </p:sp>
      <p:pic>
        <p:nvPicPr>
          <p:cNvPr id="5145" name="图片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pic>
        <p:nvPicPr>
          <p:cNvPr id="5146"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47" name="图片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8" name="图片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sp>
        <p:nvSpPr>
          <p:cNvPr id="45" name="矩形 44"/>
          <p:cNvSpPr/>
          <p:nvPr/>
        </p:nvSpPr>
        <p:spPr>
          <a:xfrm>
            <a:off x="947201" y="3175456"/>
            <a:ext cx="2159567" cy="430887"/>
          </a:xfrm>
          <a:prstGeom prst="rect">
            <a:avLst/>
          </a:prstGeom>
        </p:spPr>
        <p:txBody>
          <a:bodyPr wrap="none">
            <a:spAutoFit/>
          </a:bodyPr>
          <a:lstStyle/>
          <a:p>
            <a:pPr algn="ctr">
              <a:spcAft>
                <a:spcPts val="0"/>
              </a:spcAft>
            </a:pPr>
            <a:r>
              <a:rPr lang="en-US" altLang="zh-CN" sz="2200" kern="100" dirty="0" err="1">
                <a:hlinkClick r:id="rId6"/>
              </a:rPr>
              <a:t>浮点数除零问题</a:t>
            </a:r>
            <a:endParaRPr lang="zh-CN" altLang="zh-CN" sz="2200" kern="100" dirty="0">
              <a:latin typeface="Times New Roman" panose="02020603050405020304" pitchFamily="18" charset="0"/>
              <a:ea typeface="宋体" panose="02010600030101010101" pitchFamily="2" charset="-122"/>
            </a:endParaRPr>
          </a:p>
        </p:txBody>
      </p:sp>
      <p:sp>
        <p:nvSpPr>
          <p:cNvPr id="46" name="矩形 45"/>
          <p:cNvSpPr/>
          <p:nvPr/>
        </p:nvSpPr>
        <p:spPr>
          <a:xfrm>
            <a:off x="3685674" y="3175456"/>
            <a:ext cx="2159567" cy="430887"/>
          </a:xfrm>
          <a:prstGeom prst="rect">
            <a:avLst/>
          </a:prstGeom>
        </p:spPr>
        <p:txBody>
          <a:bodyPr wrap="none">
            <a:spAutoFit/>
          </a:bodyPr>
          <a:lstStyle/>
          <a:p>
            <a:pPr algn="ctr">
              <a:spcAft>
                <a:spcPts val="0"/>
              </a:spcAft>
            </a:pPr>
            <a:r>
              <a:rPr lang="en-US" altLang="zh-CN" sz="2200" kern="100" dirty="0" err="1">
                <a:hlinkClick r:id="rId7"/>
              </a:rPr>
              <a:t>两个浮点机器零</a:t>
            </a:r>
            <a:endParaRPr lang="zh-CN" altLang="zh-CN" sz="2200" kern="100" dirty="0">
              <a:latin typeface="Times New Roman" panose="02020603050405020304" pitchFamily="18" charset="0"/>
              <a:ea typeface="宋体" panose="02010600030101010101" pitchFamily="2" charset="-122"/>
            </a:endParaRPr>
          </a:p>
        </p:txBody>
      </p:sp>
      <p:sp>
        <p:nvSpPr>
          <p:cNvPr id="47" name="矩形 46"/>
          <p:cNvSpPr/>
          <p:nvPr/>
        </p:nvSpPr>
        <p:spPr>
          <a:xfrm>
            <a:off x="6665116" y="3175456"/>
            <a:ext cx="1595309" cy="430887"/>
          </a:xfrm>
          <a:prstGeom prst="rect">
            <a:avLst/>
          </a:prstGeom>
        </p:spPr>
        <p:txBody>
          <a:bodyPr wrap="none">
            <a:spAutoFit/>
          </a:bodyPr>
          <a:lstStyle/>
          <a:p>
            <a:pPr algn="ctr">
              <a:spcAft>
                <a:spcPts val="0"/>
              </a:spcAft>
            </a:pPr>
            <a:r>
              <a:rPr lang="en-US" altLang="zh-CN" sz="2200" kern="100" dirty="0" err="1">
                <a:hlinkClick r:id="rId8"/>
              </a:rPr>
              <a:t>浮点数精度</a:t>
            </a:r>
            <a:endParaRPr lang="zh-CN" altLang="zh-CN" sz="2200" kern="100" dirty="0">
              <a:latin typeface="Times New Roman" panose="02020603050405020304" pitchFamily="18" charset="0"/>
              <a:ea typeface="宋体" panose="02010600030101010101" pitchFamily="2" charset="-122"/>
            </a:endParaRPr>
          </a:p>
        </p:txBody>
      </p:sp>
      <p:sp>
        <p:nvSpPr>
          <p:cNvPr id="48" name="矩形 47"/>
          <p:cNvSpPr/>
          <p:nvPr/>
        </p:nvSpPr>
        <p:spPr>
          <a:xfrm>
            <a:off x="9080300" y="3175456"/>
            <a:ext cx="2159567" cy="430887"/>
          </a:xfrm>
          <a:prstGeom prst="rect">
            <a:avLst/>
          </a:prstGeom>
        </p:spPr>
        <p:txBody>
          <a:bodyPr wrap="none">
            <a:spAutoFit/>
          </a:bodyPr>
          <a:lstStyle/>
          <a:p>
            <a:pPr algn="ctr">
              <a:spcAft>
                <a:spcPts val="0"/>
              </a:spcAft>
            </a:pPr>
            <a:r>
              <a:rPr lang="en-US" altLang="zh-CN" sz="2200" kern="100" dirty="0" err="1">
                <a:hlinkClick r:id="rId9"/>
              </a:rPr>
              <a:t>浮点数比较问题</a:t>
            </a:r>
            <a:endParaRPr lang="zh-CN" altLang="zh-CN" sz="2200" kern="100" dirty="0">
              <a:latin typeface="Times New Roman" panose="02020603050405020304" pitchFamily="18" charset="0"/>
              <a:ea typeface="宋体" panose="02010600030101010101" pitchFamily="2" charset="-122"/>
            </a:endParaRPr>
          </a:p>
        </p:txBody>
      </p:sp>
      <p:sp>
        <p:nvSpPr>
          <p:cNvPr id="51" name="矩形 50"/>
          <p:cNvSpPr/>
          <p:nvPr/>
        </p:nvSpPr>
        <p:spPr>
          <a:xfrm>
            <a:off x="974810" y="5825649"/>
            <a:ext cx="2159567" cy="430887"/>
          </a:xfrm>
          <a:prstGeom prst="rect">
            <a:avLst/>
          </a:prstGeom>
        </p:spPr>
        <p:txBody>
          <a:bodyPr wrap="none">
            <a:spAutoFit/>
          </a:bodyPr>
          <a:lstStyle/>
          <a:p>
            <a:pPr algn="ctr">
              <a:spcAft>
                <a:spcPts val="0"/>
              </a:spcAft>
            </a:pPr>
            <a:r>
              <a:rPr lang="en-US" altLang="zh-CN" sz="2200" kern="100" dirty="0" err="1">
                <a:hlinkClick r:id="rId10"/>
              </a:rPr>
              <a:t>浮点数运算误差</a:t>
            </a:r>
            <a:endParaRPr lang="zh-CN" altLang="zh-CN" sz="2200" kern="100" dirty="0">
              <a:latin typeface="Times New Roman" panose="02020603050405020304" pitchFamily="18" charset="0"/>
              <a:ea typeface="宋体" panose="02010600030101010101" pitchFamily="2" charset="-122"/>
            </a:endParaRPr>
          </a:p>
        </p:txBody>
      </p:sp>
      <p:sp>
        <p:nvSpPr>
          <p:cNvPr id="57" name="矩形 56"/>
          <p:cNvSpPr/>
          <p:nvPr/>
        </p:nvSpPr>
        <p:spPr>
          <a:xfrm>
            <a:off x="3535741" y="5825649"/>
            <a:ext cx="2441694" cy="430887"/>
          </a:xfrm>
          <a:prstGeom prst="rect">
            <a:avLst/>
          </a:prstGeom>
        </p:spPr>
        <p:txBody>
          <a:bodyPr wrap="none">
            <a:spAutoFit/>
          </a:bodyPr>
          <a:lstStyle/>
          <a:p>
            <a:pPr algn="ctr">
              <a:spcAft>
                <a:spcPts val="0"/>
              </a:spcAft>
            </a:pPr>
            <a:r>
              <a:rPr lang="en-US" altLang="zh-CN" sz="2200" kern="100" dirty="0" err="1">
                <a:hlinkClick r:id="rId11"/>
              </a:rPr>
              <a:t>浮点数结合律问题</a:t>
            </a:r>
            <a:endParaRPr lang="zh-CN" altLang="zh-CN" sz="2200" kern="100" dirty="0">
              <a:latin typeface="Times New Roman" panose="02020603050405020304" pitchFamily="18" charset="0"/>
              <a:ea typeface="宋体" panose="02010600030101010101" pitchFamily="2" charset="-122"/>
            </a:endParaRPr>
          </a:p>
        </p:txBody>
      </p:sp>
      <p:sp>
        <p:nvSpPr>
          <p:cNvPr id="58" name="矩形 57"/>
          <p:cNvSpPr/>
          <p:nvPr/>
        </p:nvSpPr>
        <p:spPr>
          <a:xfrm>
            <a:off x="6660681" y="5825649"/>
            <a:ext cx="1595309" cy="430887"/>
          </a:xfrm>
          <a:prstGeom prst="rect">
            <a:avLst/>
          </a:prstGeom>
        </p:spPr>
        <p:txBody>
          <a:bodyPr wrap="none">
            <a:spAutoFit/>
          </a:bodyPr>
          <a:lstStyle/>
          <a:p>
            <a:pPr algn="ctr">
              <a:spcAft>
                <a:spcPts val="0"/>
              </a:spcAft>
            </a:pPr>
            <a:r>
              <a:rPr lang="en-US" altLang="zh-CN" sz="2200" kern="100" dirty="0" err="1">
                <a:hlinkClick r:id="rId12"/>
              </a:rPr>
              <a:t>浮点数上溢</a:t>
            </a:r>
            <a:endParaRPr lang="zh-CN" altLang="zh-CN" sz="2200" kern="100" dirty="0">
              <a:latin typeface="Times New Roman" panose="02020603050405020304" pitchFamily="18" charset="0"/>
              <a:ea typeface="宋体" panose="02010600030101010101" pitchFamily="2" charset="-122"/>
            </a:endParaRPr>
          </a:p>
        </p:txBody>
      </p:sp>
      <p:sp>
        <p:nvSpPr>
          <p:cNvPr id="59" name="矩形 58"/>
          <p:cNvSpPr/>
          <p:nvPr/>
        </p:nvSpPr>
        <p:spPr>
          <a:xfrm>
            <a:off x="9408113" y="5793899"/>
            <a:ext cx="1595309" cy="430887"/>
          </a:xfrm>
          <a:prstGeom prst="rect">
            <a:avLst/>
          </a:prstGeom>
        </p:spPr>
        <p:txBody>
          <a:bodyPr wrap="none">
            <a:spAutoFit/>
          </a:bodyPr>
          <a:lstStyle/>
          <a:p>
            <a:pPr fontAlgn="t"/>
            <a:r>
              <a:rPr lang="en-US" altLang="zh-CN" sz="2200" dirty="0" err="1">
                <a:hlinkClick r:id="rId13"/>
              </a:rPr>
              <a:t>浮点数下溢</a:t>
            </a:r>
            <a:endParaRPr lang="zh-CN" altLang="zh-CN" sz="2200" dirty="0"/>
          </a:p>
        </p:txBody>
      </p:sp>
      <p:pic>
        <p:nvPicPr>
          <p:cNvPr id="5149" name="图片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4840" y="3971829"/>
            <a:ext cx="1800000" cy="1800000"/>
          </a:xfrm>
          <a:prstGeom prst="rect">
            <a:avLst/>
          </a:prstGeom>
          <a:solidFill>
            <a:schemeClr val="accent2"/>
          </a:solidFill>
          <a:ln w="28575">
            <a:solidFill>
              <a:srgbClr val="FFC000"/>
            </a:solidFill>
          </a:ln>
          <a:effectLst/>
        </p:spPr>
      </p:pic>
      <p:pic>
        <p:nvPicPr>
          <p:cNvPr id="5150" name="图片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6588" y="3971829"/>
            <a:ext cx="1800000" cy="1800000"/>
          </a:xfrm>
          <a:prstGeom prst="rect">
            <a:avLst/>
          </a:prstGeom>
          <a:solidFill>
            <a:schemeClr val="accent2"/>
          </a:solidFill>
          <a:ln w="28575">
            <a:solidFill>
              <a:srgbClr val="FFC000"/>
            </a:solidFill>
          </a:ln>
          <a:effectLst/>
        </p:spPr>
      </p:pic>
      <p:pic>
        <p:nvPicPr>
          <p:cNvPr id="5151" name="图片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8336" y="3971829"/>
            <a:ext cx="1800000" cy="1800000"/>
          </a:xfrm>
          <a:prstGeom prst="rect">
            <a:avLst/>
          </a:prstGeom>
          <a:solidFill>
            <a:schemeClr val="accent2"/>
          </a:solidFill>
          <a:ln w="28575">
            <a:solidFill>
              <a:srgbClr val="FFC000"/>
            </a:solidFill>
          </a:ln>
          <a:effectLst/>
        </p:spPr>
      </p:pic>
      <p:pic>
        <p:nvPicPr>
          <p:cNvPr id="5152" name="图片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60083" y="3971829"/>
            <a:ext cx="1800000" cy="1800000"/>
          </a:xfrm>
          <a:prstGeom prst="rect">
            <a:avLst/>
          </a:prstGeom>
          <a:solidFill>
            <a:schemeClr val="accent2"/>
          </a:solidFill>
          <a:ln w="28575">
            <a:solidFill>
              <a:srgbClr val="FFC000"/>
            </a:solidFill>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solidFill>
                  <a:srgbClr val="C00000"/>
                </a:solidFill>
              </a:rPr>
              <a:t>2.3 </a:t>
            </a:r>
            <a:r>
              <a:rPr lang="zh-CN" altLang="en-US" b="1" dirty="0">
                <a:solidFill>
                  <a:srgbClr val="C00000"/>
                </a:solidFill>
              </a:rPr>
              <a:t>非数值数据的表示法</a:t>
            </a:r>
            <a:endParaRPr lang="en-US" altLang="zh-CN" b="1" dirty="0">
              <a:solidFill>
                <a:srgbClr val="C00000"/>
              </a:solidFill>
            </a:endParaRPr>
          </a:p>
          <a:p>
            <a:pPr eaLnBrk="1" hangingPunct="1">
              <a:lnSpc>
                <a:spcPct val="150000"/>
              </a:lnSpc>
              <a:defRPr/>
            </a:pPr>
            <a:r>
              <a:rPr lang="en-US" altLang="zh-CN" b="1" dirty="0"/>
              <a:t>2.4 </a:t>
            </a:r>
            <a:r>
              <a:rPr lang="zh-CN" altLang="en-US" b="1"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 </a:t>
            </a:r>
            <a:r>
              <a:rPr lang="zh-CN" altLang="en-US" dirty="0"/>
              <a:t>非数值数据表示法</a:t>
            </a:r>
          </a:p>
        </p:txBody>
      </p:sp>
      <p:sp>
        <p:nvSpPr>
          <p:cNvPr id="3" name="内容占位符 2"/>
          <p:cNvSpPr>
            <a:spLocks noGrp="1"/>
          </p:cNvSpPr>
          <p:nvPr>
            <p:ph idx="1"/>
          </p:nvPr>
        </p:nvSpPr>
        <p:spPr/>
        <p:txBody>
          <a:bodyPr/>
          <a:lstStyle/>
          <a:p>
            <a:pPr eaLnBrk="1" hangingPunct="1">
              <a:lnSpc>
                <a:spcPct val="150000"/>
              </a:lnSpc>
            </a:pPr>
            <a:r>
              <a:rPr lang="en-US" altLang="zh-CN" b="1" dirty="0"/>
              <a:t>2.3.1 </a:t>
            </a:r>
            <a:r>
              <a:rPr lang="zh-CN" altLang="en-US" b="1" dirty="0"/>
              <a:t>字符表示 </a:t>
            </a:r>
            <a:r>
              <a:rPr lang="en-US" altLang="zh-CN" b="1" dirty="0"/>
              <a:t>characters</a:t>
            </a:r>
          </a:p>
          <a:p>
            <a:pPr>
              <a:lnSpc>
                <a:spcPct val="150000"/>
              </a:lnSpc>
            </a:pPr>
            <a:r>
              <a:rPr lang="en-US" altLang="zh-CN" b="1" dirty="0"/>
              <a:t>2.3.2 </a:t>
            </a:r>
            <a:r>
              <a:rPr lang="zh-CN" altLang="en-US" b="1" dirty="0"/>
              <a:t>汉字</a:t>
            </a:r>
            <a:r>
              <a:rPr lang="zh-CN" altLang="en-US" dirty="0"/>
              <a:t>编码</a:t>
            </a:r>
            <a:r>
              <a:rPr lang="zh-CN" altLang="en-US" b="1" dirty="0"/>
              <a:t> </a:t>
            </a:r>
            <a:r>
              <a:rPr lang="en-US" altLang="zh-CN" b="1" dirty="0"/>
              <a:t>Chinese characters</a:t>
            </a:r>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字符表示</a:t>
            </a:r>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p>
          <a:p>
            <a:pPr>
              <a:lnSpc>
                <a:spcPct val="150000"/>
              </a:lnSpc>
            </a:pPr>
            <a:r>
              <a:rPr lang="zh-CN" altLang="en-US" dirty="0"/>
              <a:t>常见标准  </a:t>
            </a:r>
            <a:r>
              <a:rPr lang="en-US" altLang="zh-CN" dirty="0"/>
              <a:t>Standards</a:t>
            </a:r>
          </a:p>
          <a:p>
            <a:pPr lvl="1">
              <a:lnSpc>
                <a:spcPct val="150000"/>
              </a:lnSpc>
            </a:pPr>
            <a:r>
              <a:rPr lang="en-US" altLang="zh-CN" b="1" dirty="0">
                <a:solidFill>
                  <a:srgbClr val="1387B7"/>
                </a:solidFill>
              </a:rPr>
              <a:t>ASCII</a:t>
            </a:r>
            <a:r>
              <a:rPr lang="en-US" altLang="zh-CN" dirty="0"/>
              <a:t>-American Standard Code for Information Interchange (</a:t>
            </a:r>
            <a:r>
              <a:rPr lang="en-US" altLang="zh-CN" dirty="0">
                <a:solidFill>
                  <a:srgbClr val="1387B7"/>
                </a:solidFill>
              </a:rPr>
              <a:t>ANSI 7bits</a:t>
            </a:r>
            <a:r>
              <a:rPr lang="en-US" altLang="zh-CN" dirty="0"/>
              <a:t>)</a:t>
            </a:r>
          </a:p>
          <a:p>
            <a:pPr lvl="1">
              <a:lnSpc>
                <a:spcPct val="150000"/>
              </a:lnSpc>
            </a:pPr>
            <a:r>
              <a:rPr lang="en-US" altLang="zh-CN" b="1" dirty="0">
                <a:solidFill>
                  <a:srgbClr val="1387B7"/>
                </a:solidFill>
              </a:rPr>
              <a:t>EBCDIC</a:t>
            </a:r>
            <a:r>
              <a:rPr lang="en-US" altLang="zh-CN" dirty="0"/>
              <a:t>-Extended Binary-Coded Decimal Interchange Code (</a:t>
            </a:r>
            <a:r>
              <a:rPr lang="en-US" altLang="zh-CN" dirty="0">
                <a:solidFill>
                  <a:srgbClr val="1387B7"/>
                </a:solidFill>
              </a:rPr>
              <a:t>IBM 8bits</a:t>
            </a:r>
            <a:r>
              <a:rPr lang="en-US" altLang="zh-CN" dirty="0"/>
              <a:t>)</a:t>
            </a:r>
          </a:p>
          <a:p>
            <a:pPr lvl="1">
              <a:lnSpc>
                <a:spcPct val="150000"/>
              </a:lnSpc>
            </a:pPr>
            <a:r>
              <a:rPr lang="en-US" altLang="zh-CN" b="1" dirty="0">
                <a:solidFill>
                  <a:srgbClr val="1387B7"/>
                </a:solidFill>
              </a:rPr>
              <a:t>Unicode</a:t>
            </a:r>
          </a:p>
          <a:p>
            <a:endParaRPr lang="zh-CN" altLang="en-US"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2Njk4ODAyYjVlNzIxYjMzMTJlNWYzOTJiYjQzNDA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13.xml><?xml version="1.0" encoding="utf-8"?>
<p:tagLst xmlns:a="http://schemas.openxmlformats.org/drawingml/2006/main" xmlns:r="http://schemas.openxmlformats.org/officeDocument/2006/relationships" xmlns:p="http://schemas.openxmlformats.org/presentationml/2006/main">
  <p:tag name="TIMING" val="|18.1|10.7|12.3|10.7|13.7|9.6|14.9|10.8|3|12.6|6.6"/>
</p:tagLst>
</file>

<file path=ppt/tags/tag14.xml><?xml version="1.0" encoding="utf-8"?>
<p:tagLst xmlns:a="http://schemas.openxmlformats.org/drawingml/2006/main" xmlns:r="http://schemas.openxmlformats.org/officeDocument/2006/relationships" xmlns:p="http://schemas.openxmlformats.org/presentationml/2006/main">
  <p:tag name="TIMING" val="|16.4|4.9|9|34.8|6.6|3.5|37.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180.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40.60889763779528,&quot;left&quot;:150.29173228346457,&quot;top&quot;:292.22929133858264,&quot;width&quot;:674.7714173228348}"/>
</p:tagLst>
</file>

<file path=ppt/tags/tag200.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1.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22.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3.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24.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25.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26.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73.1547244094488,&quot;left&quot;:261.5030708661417,&quot;top&quot;:227.82251968503937,&quot;width&quot;:436.625039370078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13409</Words>
  <Application>Microsoft Office PowerPoint</Application>
  <PresentationFormat>宽屏</PresentationFormat>
  <Paragraphs>3301</Paragraphs>
  <Slides>172</Slides>
  <Notes>37</Notes>
  <HiddenSlides>14</HiddenSlides>
  <MMClips>0</MMClips>
  <ScaleCrop>false</ScaleCrop>
  <HeadingPairs>
    <vt:vector size="8" baseType="variant">
      <vt:variant>
        <vt:lpstr>已用的字体</vt:lpstr>
      </vt:variant>
      <vt:variant>
        <vt:i4>25</vt:i4>
      </vt:variant>
      <vt:variant>
        <vt:lpstr>主题</vt:lpstr>
      </vt:variant>
      <vt:variant>
        <vt:i4>6</vt:i4>
      </vt:variant>
      <vt:variant>
        <vt:lpstr>嵌入 OLE 服务器</vt:lpstr>
      </vt:variant>
      <vt:variant>
        <vt:i4>1</vt:i4>
      </vt:variant>
      <vt:variant>
        <vt:lpstr>幻灯片标题</vt:lpstr>
      </vt:variant>
      <vt:variant>
        <vt:i4>172</vt:i4>
      </vt:variant>
    </vt:vector>
  </HeadingPairs>
  <TitlesOfParts>
    <vt:vector size="204" baseType="lpstr">
      <vt:lpstr>楷体</vt:lpstr>
      <vt:lpstr>黑体</vt:lpstr>
      <vt:lpstr>Wingdings</vt:lpstr>
      <vt:lpstr>等线</vt:lpstr>
      <vt:lpstr>义启小楷书</vt:lpstr>
      <vt:lpstr>微软雅黑</vt:lpstr>
      <vt:lpstr>Arial</vt:lpstr>
      <vt:lpstr>Agency FB</vt:lpstr>
      <vt:lpstr>华文楷体</vt:lpstr>
      <vt:lpstr>MS UI Gothic</vt:lpstr>
      <vt:lpstr>Cambria Math</vt:lpstr>
      <vt:lpstr>宋体</vt:lpstr>
      <vt:lpstr>Helvetica</vt:lpstr>
      <vt:lpstr>Symbol</vt:lpstr>
      <vt:lpstr>Forte</vt:lpstr>
      <vt:lpstr>Segoe UI Black</vt:lpstr>
      <vt:lpstr>Verdana</vt:lpstr>
      <vt:lpstr>Algerian</vt:lpstr>
      <vt:lpstr>Consolas</vt:lpstr>
      <vt:lpstr>Tahoma</vt:lpstr>
      <vt:lpstr>Times New Roman</vt:lpstr>
      <vt:lpstr>Calibri</vt:lpstr>
      <vt:lpstr>Segoe UI</vt:lpstr>
      <vt:lpstr>Courier New</vt:lpstr>
      <vt:lpstr>华文新魏</vt:lpstr>
      <vt:lpstr>Office 主题​​</vt:lpstr>
      <vt:lpstr>1_nordridesign</vt:lpstr>
      <vt:lpstr>2_nordridesign</vt:lpstr>
      <vt:lpstr>自定义设计方案</vt:lpstr>
      <vt:lpstr>Office 主题</vt:lpstr>
      <vt:lpstr>3_nordridesign</vt:lpstr>
      <vt:lpstr>Image</vt:lpstr>
      <vt:lpstr>PowerPoint 演示文稿</vt:lpstr>
      <vt:lpstr>PowerPoint 演示文稿</vt:lpstr>
      <vt:lpstr>本章主要内容</vt:lpstr>
      <vt:lpstr>2.1 数据表示的作用</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本章主要内容</vt:lpstr>
      <vt:lpstr>2.2 数值数据表示方法</vt:lpstr>
      <vt:lpstr>2.2.1 数的机器码表示</vt:lpstr>
      <vt:lpstr>原码表示法（Signed magnitude）</vt:lpstr>
      <vt:lpstr>原码表示示例</vt:lpstr>
      <vt:lpstr>原码表示区间</vt:lpstr>
      <vt:lpstr>原码特性</vt:lpstr>
      <vt:lpstr>反码表示法  One’s Complement</vt:lpstr>
      <vt:lpstr>反码表示法…</vt:lpstr>
      <vt:lpstr>反码公式证明</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补码特性</vt:lpstr>
      <vt:lpstr>移码表示法 Biased/Excess Notation</vt:lpstr>
      <vt:lpstr>不同机器码对比</vt:lpstr>
      <vt:lpstr>不同机器码公式对比</vt:lpstr>
      <vt:lpstr>定点数机器码表示范围</vt:lpstr>
      <vt:lpstr>机器码小结</vt:lpstr>
      <vt:lpstr>2.2 数值数据表示方法</vt:lpstr>
      <vt:lpstr>2.2.2 定点数表示</vt:lpstr>
      <vt:lpstr>基本术语Terminology</vt:lpstr>
      <vt:lpstr>定点整数</vt:lpstr>
      <vt:lpstr>定点小数</vt:lpstr>
      <vt:lpstr>C语言中的机器码？</vt:lpstr>
      <vt:lpstr>变量内存值？</vt:lpstr>
      <vt:lpstr>反汇编</vt:lpstr>
      <vt:lpstr>C语言中的定点数</vt:lpstr>
      <vt:lpstr>32 位补码表示范围</vt:lpstr>
      <vt:lpstr>32位机器上的程序</vt:lpstr>
      <vt:lpstr>C语言中的整数小结</vt:lpstr>
      <vt:lpstr>2.2 数值数据表示方法</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浮点数的表示范围与精度</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判断表达式</vt:lpstr>
      <vt:lpstr>C语言浮点数总结</vt:lpstr>
      <vt:lpstr>C语言浮点数总结</vt:lpstr>
      <vt:lpstr>2.2 数值数据表示方法</vt:lpstr>
      <vt:lpstr>十进制整数</vt:lpstr>
      <vt:lpstr>BCD码运算问题</vt:lpstr>
      <vt:lpstr>2.2 数值数据表示方法</vt:lpstr>
      <vt:lpstr>2.2.5 计算机中的数据类型</vt:lpstr>
      <vt:lpstr>高级语言中的数据类型</vt:lpstr>
      <vt:lpstr>C99 stdint.h</vt:lpstr>
      <vt:lpstr>程序中数据类型的宽度</vt:lpstr>
      <vt:lpstr>C语言整型数据表示范围</vt:lpstr>
      <vt:lpstr>C语言中整型变量表示范围</vt:lpstr>
      <vt:lpstr>C语言中整型数据类型转换</vt:lpstr>
      <vt:lpstr>C语言中的定点数表示与运算（在线运行代码）</vt:lpstr>
      <vt:lpstr>C语言中的浮点数表示与运算（在线运行代码）</vt:lpstr>
      <vt:lpstr>本章主要内容</vt:lpstr>
      <vt:lpstr>2.3 非数值数据表示法</vt:lpstr>
      <vt:lpstr>字符表示</vt:lpstr>
      <vt:lpstr>128 Standard ASCII codes</vt:lpstr>
      <vt:lpstr>ASCII</vt:lpstr>
      <vt:lpstr>ASCII</vt:lpstr>
      <vt:lpstr>汉字表示法</vt:lpstr>
      <vt:lpstr>汉字机内码</vt:lpstr>
      <vt:lpstr>字形码</vt:lpstr>
      <vt:lpstr>汉字标准</vt:lpstr>
      <vt:lpstr>Charset</vt:lpstr>
      <vt:lpstr>Unicode           www.unicode.org</vt:lpstr>
      <vt:lpstr>Universal Character Set  ISO</vt:lpstr>
      <vt:lpstr>记事本编码区别？  </vt:lpstr>
      <vt:lpstr>本章主要内容</vt:lpstr>
      <vt:lpstr>2.4 数据信息的校验</vt:lpstr>
      <vt:lpstr>身份证的秘密</vt:lpstr>
      <vt:lpstr>银行卡编码规则</vt:lpstr>
      <vt:lpstr>数据校验基本原理</vt:lpstr>
      <vt:lpstr>码距概念</vt:lpstr>
      <vt:lpstr>码距实例</vt:lpstr>
      <vt:lpstr>码距与纠错性能</vt:lpstr>
      <vt:lpstr>校验码应用</vt:lpstr>
      <vt:lpstr>2.4 数据信息的校验</vt:lpstr>
      <vt:lpstr>2.4.2 奇偶校验</vt:lpstr>
      <vt:lpstr>奇偶校验过程</vt:lpstr>
      <vt:lpstr>奇偶校验性能</vt:lpstr>
      <vt:lpstr>奇偶校验应用场合</vt:lpstr>
      <vt:lpstr>二维奇偶校验</vt:lpstr>
      <vt:lpstr>校验性能？</vt:lpstr>
      <vt:lpstr>校验性能？</vt:lpstr>
      <vt:lpstr>校验性能？</vt:lpstr>
      <vt:lpstr>校验性能？</vt:lpstr>
      <vt:lpstr>二维奇偶校验的启示</vt:lpstr>
      <vt:lpstr>2.4 数据信息的校验</vt:lpstr>
      <vt:lpstr>2.3.2 海明校验  Hamming Codes</vt:lpstr>
      <vt:lpstr>可检一位错海明码…</vt:lpstr>
      <vt:lpstr>可检一位错海明码…</vt:lpstr>
      <vt:lpstr>(7,4)码分组依据</vt:lpstr>
      <vt:lpstr>(7,4)码数据位映射</vt:lpstr>
      <vt:lpstr>(7,4)码编码表</vt:lpstr>
      <vt:lpstr>(7,4)码检错、纠错性能     最小码距3</vt:lpstr>
      <vt:lpstr>（n，k）码校验分组设计方法</vt:lpstr>
      <vt:lpstr>海明码特点</vt:lpstr>
      <vt:lpstr>海明编解码过程</vt:lpstr>
      <vt:lpstr>海明编码传输实验</vt:lpstr>
      <vt:lpstr>2.4 数据信息的校验</vt:lpstr>
      <vt:lpstr>CRC循环冗余校验码   Cyclic Redundancy Check </vt:lpstr>
      <vt:lpstr>模2运算规则</vt:lpstr>
      <vt:lpstr>CRC编码规则</vt:lpstr>
      <vt:lpstr>CRC 编解码过程</vt:lpstr>
      <vt:lpstr>生成多项式  Generator polynomial</vt:lpstr>
      <vt:lpstr>生成多项式</vt:lpstr>
      <vt:lpstr>编码过程  (7,4)循环码G(x)=1011   </vt:lpstr>
      <vt:lpstr>(7,4)循环码出错模式 G(x)=1011</vt:lpstr>
      <vt:lpstr>(7,4)循环码  余数循环模式   G(x)=1011</vt:lpstr>
      <vt:lpstr>(7,4)码多位错余数情况</vt:lpstr>
      <vt:lpstr>检错过程   1位错 (0001000） 2位错 (1010000）</vt:lpstr>
      <vt:lpstr>模2除法满足结合律</vt:lpstr>
      <vt:lpstr>(7,3)码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(7,3)码余数快速求解   </vt:lpstr>
      <vt:lpstr>CRC编码传输</vt:lpstr>
      <vt:lpstr>CRC编码流水传输</vt:lpstr>
      <vt:lpstr>校验码总结</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丁丁丁</cp:lastModifiedBy>
  <cp:revision>1688</cp:revision>
  <dcterms:created xsi:type="dcterms:W3CDTF">2018-05-09T10:41:00Z</dcterms:created>
  <dcterms:modified xsi:type="dcterms:W3CDTF">2024-05-31T12:07:35Z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D472626BA6644EC58A00EDCFC5DBA528_12</vt:lpwstr>
  </property>
</Properties>
</file>